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handoutMasterIdLst>
    <p:handoutMasterId r:id="rId103"/>
  </p:handoutMasterIdLst>
  <p:sldIdLst>
    <p:sldId id="274" r:id="rId2"/>
    <p:sldId id="1300" r:id="rId3"/>
    <p:sldId id="1265" r:id="rId4"/>
    <p:sldId id="1264" r:id="rId5"/>
    <p:sldId id="1263" r:id="rId6"/>
    <p:sldId id="991" r:id="rId7"/>
    <p:sldId id="1267" r:id="rId8"/>
    <p:sldId id="1268" r:id="rId9"/>
    <p:sldId id="1276" r:id="rId10"/>
    <p:sldId id="1266" r:id="rId11"/>
    <p:sldId id="1059" r:id="rId12"/>
    <p:sldId id="1277" r:id="rId13"/>
    <p:sldId id="266" r:id="rId14"/>
    <p:sldId id="267" r:id="rId15"/>
    <p:sldId id="265" r:id="rId16"/>
    <p:sldId id="1278" r:id="rId17"/>
    <p:sldId id="965" r:id="rId18"/>
    <p:sldId id="1026" r:id="rId19"/>
    <p:sldId id="1027" r:id="rId20"/>
    <p:sldId id="1029" r:id="rId21"/>
    <p:sldId id="1028" r:id="rId22"/>
    <p:sldId id="1279" r:id="rId23"/>
    <p:sldId id="1280" r:id="rId24"/>
    <p:sldId id="966" r:id="rId25"/>
    <p:sldId id="967" r:id="rId26"/>
    <p:sldId id="1073" r:id="rId27"/>
    <p:sldId id="968" r:id="rId28"/>
    <p:sldId id="1281" r:id="rId29"/>
    <p:sldId id="1282" r:id="rId30"/>
    <p:sldId id="1030" r:id="rId31"/>
    <p:sldId id="1031" r:id="rId32"/>
    <p:sldId id="1301" r:id="rId33"/>
    <p:sldId id="258" r:id="rId34"/>
    <p:sldId id="275" r:id="rId35"/>
    <p:sldId id="276" r:id="rId36"/>
    <p:sldId id="277" r:id="rId37"/>
    <p:sldId id="1021" r:id="rId38"/>
    <p:sldId id="974" r:id="rId39"/>
    <p:sldId id="1022" r:id="rId40"/>
    <p:sldId id="281" r:id="rId41"/>
    <p:sldId id="978" r:id="rId42"/>
    <p:sldId id="981" r:id="rId43"/>
    <p:sldId id="285" r:id="rId44"/>
    <p:sldId id="286" r:id="rId45"/>
    <p:sldId id="288" r:id="rId46"/>
    <p:sldId id="1283" r:id="rId47"/>
    <p:sldId id="1284" r:id="rId48"/>
    <p:sldId id="1285" r:id="rId49"/>
    <p:sldId id="1286" r:id="rId50"/>
    <p:sldId id="1269" r:id="rId51"/>
    <p:sldId id="1270" r:id="rId52"/>
    <p:sldId id="287" r:id="rId53"/>
    <p:sldId id="1287" r:id="rId54"/>
    <p:sldId id="1288" r:id="rId55"/>
    <p:sldId id="1272" r:id="rId56"/>
    <p:sldId id="415" r:id="rId57"/>
    <p:sldId id="1274" r:id="rId58"/>
    <p:sldId id="1273" r:id="rId59"/>
    <p:sldId id="1275" r:id="rId60"/>
    <p:sldId id="1302" r:id="rId61"/>
    <p:sldId id="456" r:id="rId62"/>
    <p:sldId id="457" r:id="rId63"/>
    <p:sldId id="449" r:id="rId64"/>
    <p:sldId id="1289" r:id="rId65"/>
    <p:sldId id="451" r:id="rId66"/>
    <p:sldId id="993" r:id="rId67"/>
    <p:sldId id="992" r:id="rId68"/>
    <p:sldId id="1271" r:id="rId69"/>
    <p:sldId id="1290" r:id="rId70"/>
    <p:sldId id="1291" r:id="rId71"/>
    <p:sldId id="1292" r:id="rId72"/>
    <p:sldId id="1293" r:id="rId73"/>
    <p:sldId id="1056" r:id="rId74"/>
    <p:sldId id="1057" r:id="rId75"/>
    <p:sldId id="1294" r:id="rId76"/>
    <p:sldId id="1295" r:id="rId77"/>
    <p:sldId id="1065" r:id="rId78"/>
    <p:sldId id="1064" r:id="rId79"/>
    <p:sldId id="1058" r:id="rId80"/>
    <p:sldId id="503" r:id="rId81"/>
    <p:sldId id="504" r:id="rId82"/>
    <p:sldId id="1042" r:id="rId83"/>
    <p:sldId id="495" r:id="rId84"/>
    <p:sldId id="496" r:id="rId85"/>
    <p:sldId id="1043" r:id="rId86"/>
    <p:sldId id="1067" r:id="rId87"/>
    <p:sldId id="1069" r:id="rId88"/>
    <p:sldId id="1046" r:id="rId89"/>
    <p:sldId id="1070" r:id="rId90"/>
    <p:sldId id="1297" r:id="rId91"/>
    <p:sldId id="1071" r:id="rId92"/>
    <p:sldId id="1299" r:id="rId93"/>
    <p:sldId id="1298" r:id="rId94"/>
    <p:sldId id="497" r:id="rId95"/>
    <p:sldId id="498" r:id="rId96"/>
    <p:sldId id="306" r:id="rId97"/>
    <p:sldId id="973" r:id="rId98"/>
    <p:sldId id="1051" r:id="rId99"/>
    <p:sldId id="1052" r:id="rId100"/>
    <p:sldId id="1053" r:id="rId10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1A108-3C6C-4465-988C-BD525DD56DEB}" v="73" dt="2024-06-13T16:15:46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ustomXml" Target="../customXml/item3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ustomXml" Target="../customXml/item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1D81A108-3C6C-4465-988C-BD525DD56DEB}"/>
    <pc:docChg chg="custSel modSld">
      <pc:chgData name="Biersach, David" userId="14a9feb0-85a7-4da4-be8a-c1e22b637acc" providerId="ADAL" clId="{1D81A108-3C6C-4465-988C-BD525DD56DEB}" dt="2024-06-13T16:15:46.724" v="83"/>
      <pc:docMkLst>
        <pc:docMk/>
      </pc:docMkLst>
      <pc:sldChg chg="addSp modSp mod modAnim">
        <pc:chgData name="Biersach, David" userId="14a9feb0-85a7-4da4-be8a-c1e22b637acc" providerId="ADAL" clId="{1D81A108-3C6C-4465-988C-BD525DD56DEB}" dt="2024-06-13T16:15:46.724" v="83"/>
        <pc:sldMkLst>
          <pc:docMk/>
          <pc:sldMk cId="2917025848" sldId="495"/>
        </pc:sldMkLst>
        <pc:spChg chg="add mod">
          <ac:chgData name="Biersach, David" userId="14a9feb0-85a7-4da4-be8a-c1e22b637acc" providerId="ADAL" clId="{1D81A108-3C6C-4465-988C-BD525DD56DEB}" dt="2024-06-13T16:15:06.813" v="71" actId="1076"/>
          <ac:spMkLst>
            <pc:docMk/>
            <pc:sldMk cId="2917025848" sldId="495"/>
            <ac:spMk id="6" creationId="{A34C97F0-760E-60FE-6556-22CE054F4095}"/>
          </ac:spMkLst>
        </pc:spChg>
        <pc:spChg chg="add mod">
          <ac:chgData name="Biersach, David" userId="14a9feb0-85a7-4da4-be8a-c1e22b637acc" providerId="ADAL" clId="{1D81A108-3C6C-4465-988C-BD525DD56DEB}" dt="2024-06-13T16:15:39.876" v="82" actId="1076"/>
          <ac:spMkLst>
            <pc:docMk/>
            <pc:sldMk cId="2917025848" sldId="495"/>
            <ac:spMk id="7" creationId="{33664AAC-6DDE-93E8-30C8-1E509020B92F}"/>
          </ac:spMkLst>
        </pc:spChg>
      </pc:sldChg>
      <pc:sldChg chg="modSp mod">
        <pc:chgData name="Biersach, David" userId="14a9feb0-85a7-4da4-be8a-c1e22b637acc" providerId="ADAL" clId="{1D81A108-3C6C-4465-988C-BD525DD56DEB}" dt="2024-06-13T13:57:55.131" v="2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1D81A108-3C6C-4465-988C-BD525DD56DEB}" dt="2024-06-13T13:57:55.131" v="2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1D81A108-3C6C-4465-988C-BD525DD56DEB}" dt="2024-06-13T13:58:19.085" v="6"/>
        <pc:sldMkLst>
          <pc:docMk/>
          <pc:sldMk cId="1959293269" sldId="1058"/>
        </pc:sldMkLst>
        <pc:spChg chg="mod">
          <ac:chgData name="Biersach, David" userId="14a9feb0-85a7-4da4-be8a-c1e22b637acc" providerId="ADAL" clId="{1D81A108-3C6C-4465-988C-BD525DD56DEB}" dt="2024-06-13T13:58:19.085" v="6"/>
          <ac:spMkLst>
            <pc:docMk/>
            <pc:sldMk cId="1959293269" sldId="1058"/>
            <ac:spMk id="5" creationId="{F5EE35AA-6BC7-DE53-4E69-87A0BD08B6C4}"/>
          </ac:spMkLst>
        </pc:sp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1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51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92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24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89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00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6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vectorized-operations-in-nump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ythonmorsels.com/dunder-variables" TargetMode="External"/><Relationship Id="rId5" Type="http://schemas.openxmlformats.org/officeDocument/2006/relationships/hyperlink" Target="https://docs.python.org/3/library/pathlib.html" TargetMode="Externa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Qt_(software)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qt.io/product/qt6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verbankcomputing.com/software/pyq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lpython.com/python-conditional-statements/#conditional-expressions-pythons-ternary-operator" TargetMode="Externa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4.png"/><Relationship Id="rId7" Type="http://schemas.openxmlformats.org/officeDocument/2006/relationships/image" Target="../media/image105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105.png"/><Relationship Id="rId4" Type="http://schemas.openxmlformats.org/officeDocument/2006/relationships/image" Target="../media/image8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Line Graphs using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Your scientist has asked you to plot the following two functions: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=−0.3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+15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domain for both functions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≤10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You should plot both curves on the same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1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18307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Create a Python program called </a:t>
                </a:r>
                <a:r>
                  <a:rPr lang="en-US" sz="2000" b="1" dirty="0"/>
                  <a:t>random_walk_gamma.py </a:t>
                </a:r>
                <a:r>
                  <a:rPr lang="en-US" sz="2000" dirty="0"/>
                  <a:t>that plots the expected final distance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a uniform random walk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steps on a unit lattice having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Use the following formula to calculate that expected (mean) value of the final distance from the origin for dimension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is Euler's Gamma function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/>
                  <a:t> is the number of steps: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ra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sz="2000" dirty="0"/>
                  <a:t>Evaluate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≤25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not just for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with the number of steps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=20,000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Upload your solution to the BNL QIS102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18307" cy="4815018"/>
              </a:xfrm>
              <a:blipFill>
                <a:blip r:embed="rId2"/>
                <a:stretch>
                  <a:fillRect l="-701" t="-1266" r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99C67B-9176-6E53-3907-E42B9236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666" y="1790905"/>
            <a:ext cx="3066667" cy="32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line_graphs.py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C609-87E9-D27C-E1E1-7C6C10A9B278}"/>
              </a:ext>
            </a:extLst>
          </p:cNvPr>
          <p:cNvSpPr txBox="1"/>
          <p:nvPr/>
        </p:nvSpPr>
        <p:spPr>
          <a:xfrm>
            <a:off x="2725602" y="5350087"/>
            <a:ext cx="36927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Vectorized Operations in NumPy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9430A-DC37-09E0-8B76-1E28BF9CC6F5}"/>
              </a:ext>
            </a:extLst>
          </p:cNvPr>
          <p:cNvGrpSpPr/>
          <p:nvPr/>
        </p:nvGrpSpPr>
        <p:grpSpPr>
          <a:xfrm>
            <a:off x="5498050" y="28837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5CA99AF-4BE0-5B7E-25F9-186C12B982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C1439F-E1FB-D7F6-AFA5-CBEFBC71E2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A15878-66FF-1B87-2BF3-64C74838CB0F}"/>
              </a:ext>
            </a:extLst>
          </p:cNvPr>
          <p:cNvGrpSpPr/>
          <p:nvPr/>
        </p:nvGrpSpPr>
        <p:grpSpPr>
          <a:xfrm>
            <a:off x="4533331" y="332769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880E0C6-FD5C-6713-9EC6-D20C31F177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B0FA0C-80CB-B714-01DB-DC5CD37C292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0090EB-6E7D-C0EA-F380-92C5923CF907}"/>
              </a:ext>
            </a:extLst>
          </p:cNvPr>
          <p:cNvGrpSpPr/>
          <p:nvPr/>
        </p:nvGrpSpPr>
        <p:grpSpPr>
          <a:xfrm>
            <a:off x="5124651" y="3580599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8C2AF2-6696-C166-6FBF-8D93766601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B373E0-91C3-128F-CF93-99614EB65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E145EE-23F8-0FBE-21FC-E8F8EBED639F}"/>
              </a:ext>
            </a:extLst>
          </p:cNvPr>
          <p:cNvGrpSpPr/>
          <p:nvPr/>
        </p:nvGrpSpPr>
        <p:grpSpPr>
          <a:xfrm>
            <a:off x="4592481" y="4033801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41E25B-F12D-12B6-088A-1BDA6B9B3E9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6B5F3B-CD12-417A-2163-5E4E3BE27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0B8A78-0C5D-F1BE-A093-B9FD77CFFA07}"/>
              </a:ext>
            </a:extLst>
          </p:cNvPr>
          <p:cNvGrpSpPr/>
          <p:nvPr/>
        </p:nvGrpSpPr>
        <p:grpSpPr>
          <a:xfrm>
            <a:off x="4592555" y="426894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A465FC-78BE-302B-4674-2A1292C52B5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57F8E99-1D46-D893-E25B-1ECDDB0FC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1E8FB-F339-E8CE-CEC5-0E0898B8AC60}"/>
              </a:ext>
            </a:extLst>
          </p:cNvPr>
          <p:cNvGrpSpPr/>
          <p:nvPr/>
        </p:nvGrpSpPr>
        <p:grpSpPr>
          <a:xfrm>
            <a:off x="4450847" y="4484191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DE0C10-F123-0579-DC71-2426FCFDD5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C747F23-8302-1283-F3A4-2BBF71611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29120ED-FFDF-7806-A6E5-4243ABC40742}"/>
              </a:ext>
            </a:extLst>
          </p:cNvPr>
          <p:cNvGrpSpPr/>
          <p:nvPr/>
        </p:nvGrpSpPr>
        <p:grpSpPr>
          <a:xfrm>
            <a:off x="4069772" y="4707683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1C6A0FC-43E1-F6AD-DFF1-C4D3E624A7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D8AF806-BDF8-2B9F-90CF-51730B124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3EF34F04-42D9-76A2-3AF4-581CA0A55B1B}"/>
              </a:ext>
            </a:extLst>
          </p:cNvPr>
          <p:cNvSpPr/>
          <p:nvPr/>
        </p:nvSpPr>
        <p:spPr>
          <a:xfrm>
            <a:off x="360452" y="3201601"/>
            <a:ext cx="1930882" cy="1127328"/>
          </a:xfrm>
          <a:prstGeom prst="wedgeRectCallout">
            <a:avLst>
              <a:gd name="adj1" fmla="val 90317"/>
              <a:gd name="adj2" fmla="val -601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is now an array containing 50 numbers between -10 and 10</a:t>
            </a:r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BC7DBA38-A234-FA8B-079A-AFEF834E62E5}"/>
              </a:ext>
            </a:extLst>
          </p:cNvPr>
          <p:cNvSpPr/>
          <p:nvPr/>
        </p:nvSpPr>
        <p:spPr>
          <a:xfrm>
            <a:off x="378158" y="4503431"/>
            <a:ext cx="1930882" cy="1127328"/>
          </a:xfrm>
          <a:prstGeom prst="wedgeRectCallout">
            <a:avLst>
              <a:gd name="adj1" fmla="val 89143"/>
              <a:gd name="adj2" fmla="val -1251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y1 and y2 are now arrays containing 50 numbers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E656C69-2A42-F588-A925-F9A8C63A1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682" y="3335597"/>
            <a:ext cx="2057400" cy="6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0" grpId="0" animBg="1"/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line_graphs.py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C3967-09B0-B0AB-C250-E58C7C18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FF6B206-FFA2-6E07-ADE2-E439E738AD18}"/>
              </a:ext>
            </a:extLst>
          </p:cNvPr>
          <p:cNvSpPr/>
          <p:nvPr/>
        </p:nvSpPr>
        <p:spPr>
          <a:xfrm>
            <a:off x="7397089" y="2376312"/>
            <a:ext cx="1506511" cy="936886"/>
          </a:xfrm>
          <a:prstGeom prst="wedgeRoundRectCallout">
            <a:avLst>
              <a:gd name="adj1" fmla="val -48196"/>
              <a:gd name="adj2" fmla="val -1239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</a:t>
            </a:r>
            <a:r>
              <a:rPr lang="en-US" b="1" dirty="0">
                <a:solidFill>
                  <a:srgbClr val="FFFF00"/>
                </a:solidFill>
              </a:rPr>
              <a:t>must</a:t>
            </a:r>
            <a:r>
              <a:rPr lang="en-US" dirty="0"/>
              <a:t> </a:t>
            </a:r>
            <a:r>
              <a:rPr lang="en-US" u="sng" dirty="0"/>
              <a:t>close</a:t>
            </a:r>
            <a:r>
              <a:rPr lang="en-US" dirty="0"/>
              <a:t> the plot window</a:t>
            </a:r>
          </a:p>
        </p:txBody>
      </p:sp>
    </p:spTree>
    <p:extLst>
      <p:ext uri="{BB962C8B-B14F-4D97-AF65-F5344CB8AC3E}">
        <p14:creationId xmlns:p14="http://schemas.microsoft.com/office/powerpoint/2010/main" val="36487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Alpha Blending = Opacity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97" y="1820985"/>
            <a:ext cx="5875407" cy="237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938" y="4552929"/>
            <a:ext cx="627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= 0 means fully transparent (see through)</a:t>
            </a:r>
          </a:p>
          <a:p>
            <a:r>
              <a:rPr lang="en-US" sz="2400" dirty="0"/>
              <a:t>Alpha = 255 means fully opaque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63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F1F53-FBE9-7DBC-18FC-C43ACACA6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90" y="1810683"/>
            <a:ext cx="4447619" cy="4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B6BA16-CD2B-E863-10E0-C9BA8F659D08}"/>
                  </a:ext>
                </a:extLst>
              </p:cNvPr>
              <p:cNvSpPr txBox="1"/>
              <p:nvPr/>
            </p:nvSpPr>
            <p:spPr>
              <a:xfrm>
                <a:off x="7194009" y="3000861"/>
                <a:ext cx="11354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B6BA16-CD2B-E863-10E0-C9BA8F659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009" y="3000861"/>
                <a:ext cx="1135439" cy="276999"/>
              </a:xfrm>
              <a:prstGeom prst="rect">
                <a:avLst/>
              </a:prstGeom>
              <a:blipFill>
                <a:blip r:embed="rId3"/>
                <a:stretch>
                  <a:fillRect l="-6989" t="-4348" r="-215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FF224E-62EC-C01C-966D-A3AB368EE5D2}"/>
                  </a:ext>
                </a:extLst>
              </p:cNvPr>
              <p:cNvSpPr txBox="1"/>
              <p:nvPr/>
            </p:nvSpPr>
            <p:spPr>
              <a:xfrm>
                <a:off x="7153901" y="3327481"/>
                <a:ext cx="1215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FF224E-62EC-C01C-966D-A3AB368EE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901" y="3327481"/>
                <a:ext cx="1215654" cy="276999"/>
              </a:xfrm>
              <a:prstGeom prst="rect">
                <a:avLst/>
              </a:prstGeom>
              <a:blipFill>
                <a:blip r:embed="rId4"/>
                <a:stretch>
                  <a:fillRect l="-3015" r="-20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C05BF-ECAA-D888-A380-88E0D337B53E}"/>
              </a:ext>
            </a:extLst>
          </p:cNvPr>
          <p:cNvGrpSpPr/>
          <p:nvPr/>
        </p:nvGrpSpPr>
        <p:grpSpPr>
          <a:xfrm>
            <a:off x="4545790" y="2914714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95F5E2F-46EA-9A0C-889E-35D67C357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39088-D071-0E42-5816-F18025CE229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D1AFA8-A40C-1AC2-CADB-A00C2C075095}"/>
              </a:ext>
            </a:extLst>
          </p:cNvPr>
          <p:cNvGrpSpPr/>
          <p:nvPr/>
        </p:nvGrpSpPr>
        <p:grpSpPr>
          <a:xfrm>
            <a:off x="4779388" y="3150662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4512E1F-5AE4-1B35-9975-B49CC43F62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732E74-7F28-D9B1-7E57-4BC9B995E77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8A7BC0-BBAC-A1E1-E4B2-C2E2FE1C17A1}"/>
              </a:ext>
            </a:extLst>
          </p:cNvPr>
          <p:cNvGrpSpPr/>
          <p:nvPr/>
        </p:nvGrpSpPr>
        <p:grpSpPr>
          <a:xfrm>
            <a:off x="3759933" y="3612037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D6355C-5A5A-2A56-1DD9-C7DF6325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9118868-A846-5AA9-4271-74F1CC13B2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3E0C13-5C36-B97E-2A3D-917F22F1E4DC}"/>
              </a:ext>
            </a:extLst>
          </p:cNvPr>
          <p:cNvGrpSpPr/>
          <p:nvPr/>
        </p:nvGrpSpPr>
        <p:grpSpPr>
          <a:xfrm>
            <a:off x="4697092" y="382971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5E2C1C-EF36-82B3-81C8-DA6AC5F6FEF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C8768B3-E241-CA46-55E0-CF16A0E9D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69FA39-2BC4-729B-B0BE-6831E2D35A08}"/>
              </a:ext>
            </a:extLst>
          </p:cNvPr>
          <p:cNvGrpSpPr/>
          <p:nvPr/>
        </p:nvGrpSpPr>
        <p:grpSpPr>
          <a:xfrm>
            <a:off x="3978660" y="4163988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F8C602-60E6-4BC0-32DF-8F382E952EC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06C5412-7B02-8827-5F47-7BF05E33F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8F7BA48-2557-A5D4-AE25-76D7ECA26B84}"/>
              </a:ext>
            </a:extLst>
          </p:cNvPr>
          <p:cNvGrpSpPr/>
          <p:nvPr/>
        </p:nvGrpSpPr>
        <p:grpSpPr>
          <a:xfrm>
            <a:off x="3824284" y="4969563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6C37C6-3E9F-B5C1-5E5F-8B6728B925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52268A-9C73-B236-0803-3DB98527E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A64A4B-55A5-9D56-89EA-D0B682B2416D}"/>
              </a:ext>
            </a:extLst>
          </p:cNvPr>
          <p:cNvGrpSpPr/>
          <p:nvPr/>
        </p:nvGrpSpPr>
        <p:grpSpPr>
          <a:xfrm>
            <a:off x="6191177" y="5194970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747000-FBA7-C9D3-8827-0E8938EF79E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230AF3A-AD5C-316A-FD6D-891AA6F9C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2E2897D-41F3-BC68-C266-42D6B4F576E6}"/>
              </a:ext>
            </a:extLst>
          </p:cNvPr>
          <p:cNvGrpSpPr/>
          <p:nvPr/>
        </p:nvGrpSpPr>
        <p:grpSpPr>
          <a:xfrm>
            <a:off x="3978660" y="4570366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63DEF3-2FA0-CAAF-4B6D-0D2FCAED05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9340C61-C6A5-110E-5A77-CAA4A8086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6E6FBD-BD6C-FC91-4C20-84FA324DD8C7}"/>
              </a:ext>
            </a:extLst>
          </p:cNvPr>
          <p:cNvGrpSpPr/>
          <p:nvPr/>
        </p:nvGrpSpPr>
        <p:grpSpPr>
          <a:xfrm>
            <a:off x="6621373" y="5431897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1C1DC6-E5DD-5E19-91E0-39C5AEC925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40C81B8-7836-8F8C-752F-EFC74406E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B6A8A57-CB19-ADE9-9DB4-945E3901496D}"/>
              </a:ext>
            </a:extLst>
          </p:cNvPr>
          <p:cNvGrpSpPr/>
          <p:nvPr/>
        </p:nvGrpSpPr>
        <p:grpSpPr>
          <a:xfrm>
            <a:off x="3411633" y="5660399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EFB375A-087B-8573-051C-1B293CB154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F51F717-AB1F-674F-64B3-4EB2AED21E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95F57C-CEC0-C067-E810-F31230D7E953}"/>
              </a:ext>
            </a:extLst>
          </p:cNvPr>
          <p:cNvGrpSpPr/>
          <p:nvPr/>
        </p:nvGrpSpPr>
        <p:grpSpPr>
          <a:xfrm>
            <a:off x="518336" y="3782589"/>
            <a:ext cx="2973009" cy="481721"/>
            <a:chOff x="518336" y="3812817"/>
            <a:chExt cx="2973009" cy="48172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510A3DF-E0F1-2F80-C835-257E97389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336" y="3812817"/>
              <a:ext cx="1109679" cy="481721"/>
            </a:xfrm>
            <a:prstGeom prst="rect">
              <a:avLst/>
            </a:prstGeom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6D40BCF-2142-C986-681A-90A9BD0143DF}"/>
                </a:ext>
              </a:extLst>
            </p:cNvPr>
            <p:cNvCxnSpPr>
              <a:cxnSpLocks/>
            </p:cNvCxnSpPr>
            <p:nvPr/>
          </p:nvCxnSpPr>
          <p:spPr>
            <a:xfrm>
              <a:off x="1700331" y="4053677"/>
              <a:ext cx="179101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068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E57369-8C22-E147-21EB-B2C87EAF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4105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8DE0867-BAF8-C1FB-784D-86F7B47BFC8F}"/>
              </a:ext>
            </a:extLst>
          </p:cNvPr>
          <p:cNvSpPr/>
          <p:nvPr/>
        </p:nvSpPr>
        <p:spPr>
          <a:xfrm>
            <a:off x="7465102" y="2330970"/>
            <a:ext cx="1506511" cy="936886"/>
          </a:xfrm>
          <a:prstGeom prst="wedgeRoundRectCallout">
            <a:avLst>
              <a:gd name="adj1" fmla="val -48196"/>
              <a:gd name="adj2" fmla="val -1239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</a:t>
            </a:r>
            <a:r>
              <a:rPr lang="en-US" b="1" dirty="0">
                <a:solidFill>
                  <a:srgbClr val="FFFF00"/>
                </a:solidFill>
              </a:rPr>
              <a:t>must</a:t>
            </a:r>
            <a:r>
              <a:rPr lang="en-US" dirty="0"/>
              <a:t> </a:t>
            </a:r>
            <a:r>
              <a:rPr lang="en-US" u="sng" dirty="0"/>
              <a:t>close</a:t>
            </a:r>
            <a:r>
              <a:rPr lang="en-US" dirty="0"/>
              <a:t> the plot window</a:t>
            </a:r>
          </a:p>
        </p:txBody>
      </p: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2CA1-319B-569C-8E32-E618B1E2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5" y="1384306"/>
            <a:ext cx="8143330" cy="392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https://www.overleaf.com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1 of 3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using the Python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module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the pyplot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object, and 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numpy arrays using </a:t>
            </a:r>
            <a:r>
              <a:rPr lang="en-US" sz="2400" b="1" dirty="0">
                <a:solidFill>
                  <a:srgbClr val="0070C0"/>
                </a:solidFill>
              </a:rPr>
              <a:t>np.linspace()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</a:t>
            </a:r>
            <a:r>
              <a:rPr lang="en-US" sz="2400" b="1" dirty="0">
                <a:solidFill>
                  <a:srgbClr val="7030A0"/>
                </a:solidFill>
              </a:rPr>
              <a:t>vectorized</a:t>
            </a:r>
            <a:r>
              <a:rPr lang="en-US" sz="2400" dirty="0"/>
              <a:t> operations that implicitly operate on an entire NumPy </a:t>
            </a:r>
            <a:r>
              <a:rPr lang="en-US" sz="2400" b="1" dirty="0"/>
              <a:t>array</a:t>
            </a:r>
            <a:r>
              <a:rPr lang="en-US" sz="2400" dirty="0"/>
              <a:t> with just one algebraic expression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about </a:t>
            </a:r>
            <a:r>
              <a:rPr lang="en-US" sz="2400" b="1" dirty="0">
                <a:solidFill>
                  <a:srgbClr val="FF0000"/>
                </a:solidFill>
              </a:rPr>
              <a:t>LaTeX</a:t>
            </a:r>
            <a:r>
              <a:rPr lang="en-US" sz="2400" dirty="0"/>
              <a:t> to display proper mathematical symbols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 err="1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7030A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BB0B60-45E0-C35B-C76D-983E2354C461}"/>
              </a:ext>
            </a:extLst>
          </p:cNvPr>
          <p:cNvSpPr txBox="1"/>
          <p:nvPr/>
        </p:nvSpPr>
        <p:spPr>
          <a:xfrm>
            <a:off x="1125954" y="766524"/>
            <a:ext cx="68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https://www.overleaf.com/learn/latex/Learn_LaTeX_in_30_minutes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E3D7-4057-B729-750E-A78D3B94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4" y="1381782"/>
            <a:ext cx="7614552" cy="4974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943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10785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plot_quintic.py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AF1A9-7848-9180-0649-4A5784A5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30" y="2258611"/>
            <a:ext cx="5085714" cy="324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FA7909-3B65-EDBB-0004-2E1560649645}"/>
                  </a:ext>
                </a:extLst>
              </p:cNvPr>
              <p:cNvSpPr txBox="1"/>
              <p:nvPr/>
            </p:nvSpPr>
            <p:spPr>
              <a:xfrm>
                <a:off x="1936488" y="1461141"/>
                <a:ext cx="5271025" cy="37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FA7909-3B65-EDBB-0004-2E1560649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88" y="1461141"/>
                <a:ext cx="5271025" cy="372410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4C7A1-9E5A-DA8C-E593-9E26234E3473}"/>
                  </a:ext>
                </a:extLst>
              </p:cNvPr>
              <p:cNvSpPr txBox="1"/>
              <p:nvPr/>
            </p:nvSpPr>
            <p:spPr>
              <a:xfrm>
                <a:off x="3835933" y="1833551"/>
                <a:ext cx="14721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04C7A1-9E5A-DA8C-E593-9E26234E3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933" y="1833551"/>
                <a:ext cx="1472134" cy="276999"/>
              </a:xfrm>
              <a:prstGeom prst="rect">
                <a:avLst/>
              </a:prstGeom>
              <a:blipFill>
                <a:blip r:embed="rId4"/>
                <a:stretch>
                  <a:fillRect l="-413" r="-33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18359EB-AEEB-9370-8C52-7F5D5C3DB9C4}"/>
              </a:ext>
            </a:extLst>
          </p:cNvPr>
          <p:cNvGrpSpPr/>
          <p:nvPr/>
        </p:nvGrpSpPr>
        <p:grpSpPr>
          <a:xfrm>
            <a:off x="4432505" y="2657647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1353530-2AAC-F977-5C40-A38491174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2C332A-4294-9340-EB66-F0D73442414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397D4C-DC4A-7F00-DA50-FD5BB01FA22A}"/>
              </a:ext>
            </a:extLst>
          </p:cNvPr>
          <p:cNvGrpSpPr/>
          <p:nvPr/>
        </p:nvGrpSpPr>
        <p:grpSpPr>
          <a:xfrm>
            <a:off x="4347171" y="379351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FA4E4FD-2F2C-EDA2-681D-BB9F9A35D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B4FFC1-AB33-5088-0FF0-E2BFE26BB9D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6737D1-BF8E-709D-98AD-A13F844B7964}"/>
              </a:ext>
            </a:extLst>
          </p:cNvPr>
          <p:cNvGrpSpPr/>
          <p:nvPr/>
        </p:nvGrpSpPr>
        <p:grpSpPr>
          <a:xfrm>
            <a:off x="7034911" y="4030341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1ABF5C-E5E7-BA8F-FE04-3072D71F64C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3BE691-C9E5-2029-7575-DF2E471BA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E6CAAF-82B5-E619-7041-DAE1D9888A43}"/>
              </a:ext>
            </a:extLst>
          </p:cNvPr>
          <p:cNvGrpSpPr/>
          <p:nvPr/>
        </p:nvGrpSpPr>
        <p:grpSpPr>
          <a:xfrm>
            <a:off x="5037065" y="4495433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D9665A-F35A-25A9-A4C3-05108097C6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8DA5FD5-709F-43DE-603F-0E9FE1450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5E960E-A4A3-C6CD-4695-6BC118E82217}"/>
              </a:ext>
            </a:extLst>
          </p:cNvPr>
          <p:cNvGrpSpPr/>
          <p:nvPr/>
        </p:nvGrpSpPr>
        <p:grpSpPr>
          <a:xfrm>
            <a:off x="3424749" y="4718756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BF7268-E66B-BEDE-D556-974B3D5613D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D217CF-AA03-6A17-A3BC-D2AB63E6C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48953D-14C5-84A4-7EF1-A14849A9EB40}"/>
              </a:ext>
            </a:extLst>
          </p:cNvPr>
          <p:cNvGrpSpPr/>
          <p:nvPr/>
        </p:nvGrpSpPr>
        <p:grpSpPr>
          <a:xfrm>
            <a:off x="3064687" y="5172949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7E94D61-8F57-D3C9-4099-9197F52BCF1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CA18D78-92FE-7DBC-2731-E09DF3896E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375382-0151-9617-4C5B-81B2C8DF3674}"/>
              </a:ext>
            </a:extLst>
          </p:cNvPr>
          <p:cNvGrpSpPr/>
          <p:nvPr/>
        </p:nvGrpSpPr>
        <p:grpSpPr>
          <a:xfrm>
            <a:off x="3424749" y="494294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7334D4-4AB9-1B89-1133-DBC23FC21A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FDADFC8-713D-0A03-42A5-E42472F58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CEEB1F9-F520-1047-10B0-B39CC980007A}"/>
              </a:ext>
            </a:extLst>
          </p:cNvPr>
          <p:cNvSpPr txBox="1"/>
          <p:nvPr/>
        </p:nvSpPr>
        <p:spPr>
          <a:xfrm>
            <a:off x="2259347" y="5746966"/>
            <a:ext cx="462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https://docs.python.org/3/library/pathlib.html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DBCEE-36DB-830B-38E6-ADD850C70B83}"/>
              </a:ext>
            </a:extLst>
          </p:cNvPr>
          <p:cNvSpPr txBox="1"/>
          <p:nvPr/>
        </p:nvSpPr>
        <p:spPr>
          <a:xfrm>
            <a:off x="1532227" y="6162394"/>
            <a:ext cx="607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https://www.pythonmorsels.com/dunder-variables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F4FB9-0855-26F9-DB91-4274702A9B47}"/>
              </a:ext>
            </a:extLst>
          </p:cNvPr>
          <p:cNvSpPr txBox="1"/>
          <p:nvPr/>
        </p:nvSpPr>
        <p:spPr>
          <a:xfrm>
            <a:off x="351731" y="3197906"/>
            <a:ext cx="1194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“dunder” = </a:t>
            </a:r>
            <a:r>
              <a:rPr lang="en-US" sz="1600" b="1" dirty="0">
                <a:solidFill>
                  <a:srgbClr val="7030A0"/>
                </a:solidFill>
              </a:rPr>
              <a:t>double underscore</a:t>
            </a:r>
          </a:p>
          <a:p>
            <a:pPr algn="ctr"/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dunder </a:t>
            </a:r>
            <a:r>
              <a:rPr lang="en-US" sz="1600" b="1" dirty="0">
                <a:solidFill>
                  <a:srgbClr val="7030A0"/>
                </a:solidFill>
              </a:rPr>
              <a:t>variables</a:t>
            </a:r>
          </a:p>
          <a:p>
            <a:pPr algn="ctr"/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dunder </a:t>
            </a:r>
            <a:r>
              <a:rPr lang="en-US" sz="1600" b="1" dirty="0">
                <a:solidFill>
                  <a:srgbClr val="7030A0"/>
                </a:solidFill>
              </a:rPr>
              <a:t>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E3C81-359F-AA9C-A31B-E5A3E2586D68}"/>
              </a:ext>
            </a:extLst>
          </p:cNvPr>
          <p:cNvSpPr/>
          <p:nvPr/>
        </p:nvSpPr>
        <p:spPr>
          <a:xfrm>
            <a:off x="3553726" y="4574988"/>
            <a:ext cx="225318" cy="206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DEAD03-DF84-0A06-17A4-F1F0B4A0F32F}"/>
              </a:ext>
            </a:extLst>
          </p:cNvPr>
          <p:cNvSpPr/>
          <p:nvPr/>
        </p:nvSpPr>
        <p:spPr>
          <a:xfrm>
            <a:off x="4124234" y="4579216"/>
            <a:ext cx="225318" cy="206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4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5" grpId="0"/>
      <p:bldP spid="6" grpId="0"/>
      <p:bldP spid="8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plot_quintic.py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00448-CE56-8347-9670-3EDCCA34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E926D2E-803B-DF01-0CB6-017DC0ADC056}"/>
              </a:ext>
            </a:extLst>
          </p:cNvPr>
          <p:cNvGrpSpPr/>
          <p:nvPr/>
        </p:nvGrpSpPr>
        <p:grpSpPr>
          <a:xfrm>
            <a:off x="2581039" y="138544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2E0A4-A62C-0205-1403-8360FC4919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4E5DBF-0D6F-6635-F74B-67429C81229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781B72BA-F151-BF74-403A-C8CD521CE0DA}"/>
              </a:ext>
            </a:extLst>
          </p:cNvPr>
          <p:cNvSpPr/>
          <p:nvPr/>
        </p:nvSpPr>
        <p:spPr>
          <a:xfrm>
            <a:off x="7465102" y="2330970"/>
            <a:ext cx="1506511" cy="936886"/>
          </a:xfrm>
          <a:prstGeom prst="wedgeRoundRectCallout">
            <a:avLst>
              <a:gd name="adj1" fmla="val -48196"/>
              <a:gd name="adj2" fmla="val -1239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</a:t>
            </a:r>
            <a:r>
              <a:rPr lang="en-US" b="1" dirty="0">
                <a:solidFill>
                  <a:srgbClr val="FFFF00"/>
                </a:solidFill>
              </a:rPr>
              <a:t>must</a:t>
            </a:r>
            <a:r>
              <a:rPr lang="en-US" dirty="0"/>
              <a:t> </a:t>
            </a:r>
            <a:r>
              <a:rPr lang="en-US" u="sng" dirty="0"/>
              <a:t>close</a:t>
            </a:r>
            <a:r>
              <a:rPr lang="en-US" dirty="0"/>
              <a:t> the plot window</a:t>
            </a:r>
          </a:p>
        </p:txBody>
      </p:sp>
    </p:spTree>
    <p:extLst>
      <p:ext uri="{BB962C8B-B14F-4D97-AF65-F5344CB8AC3E}">
        <p14:creationId xmlns:p14="http://schemas.microsoft.com/office/powerpoint/2010/main" val="35781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tangent points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24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</a:t>
                </a:r>
                <a:r>
                  <a:rPr lang="en-US" sz="2400" b="1" dirty="0"/>
                  <a:t>real</a:t>
                </a:r>
                <a:r>
                  <a:rPr lang="en-US" sz="2400" dirty="0"/>
                  <a:t>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6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469B21-7E67-AD4C-2F71-A4B7FF92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79" y="1443392"/>
            <a:ext cx="6293642" cy="517321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4A62F70-F915-635E-E0BC-374D2D134BE5}"/>
              </a:ext>
            </a:extLst>
          </p:cNvPr>
          <p:cNvGrpSpPr/>
          <p:nvPr/>
        </p:nvGrpSpPr>
        <p:grpSpPr>
          <a:xfrm>
            <a:off x="2655196" y="26375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8B8400F-FFC3-0D8A-D9DA-51F04B116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D56FA7-8B03-CAF9-B5AE-06C9BE277B5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EAE859-4367-5401-1C5F-82E3A9206449}"/>
              </a:ext>
            </a:extLst>
          </p:cNvPr>
          <p:cNvGrpSpPr/>
          <p:nvPr/>
        </p:nvGrpSpPr>
        <p:grpSpPr>
          <a:xfrm>
            <a:off x="3447646" y="3476608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67CF89B-B606-7825-67B7-5FC89FE234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7F6AF1-2F94-F763-7E7E-C7EEA38D82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DD07CA-2598-21A7-A904-46F77CFAB0F5}"/>
              </a:ext>
            </a:extLst>
          </p:cNvPr>
          <p:cNvGrpSpPr/>
          <p:nvPr/>
        </p:nvGrpSpPr>
        <p:grpSpPr>
          <a:xfrm>
            <a:off x="6140396" y="4326874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E23EB0-2E5B-5B18-A48D-B0DFE955700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8995C16-5E0B-7F49-74C5-D2C3F819C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35054E-7B46-D002-3880-7B3484FC194F}"/>
              </a:ext>
            </a:extLst>
          </p:cNvPr>
          <p:cNvGrpSpPr/>
          <p:nvPr/>
        </p:nvGrpSpPr>
        <p:grpSpPr>
          <a:xfrm>
            <a:off x="7216596" y="51720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77893D-4A29-ACEE-4F46-5C70C1CB835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CBB29F3-BC79-D794-C6FE-480C3C535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AE281D-5F91-44EF-477D-8240007F0FB2}"/>
              </a:ext>
            </a:extLst>
          </p:cNvPr>
          <p:cNvGrpSpPr/>
          <p:nvPr/>
        </p:nvGrpSpPr>
        <p:grpSpPr>
          <a:xfrm>
            <a:off x="5955898" y="600213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F0BB03-EA67-2B71-6A61-8267A3B61E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69DC746-DA1F-BCAB-D8DC-290AD34200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B4B079-8F01-762C-D87F-56D34E418418}"/>
              </a:ext>
            </a:extLst>
          </p:cNvPr>
          <p:cNvGrpSpPr/>
          <p:nvPr/>
        </p:nvGrpSpPr>
        <p:grpSpPr>
          <a:xfrm>
            <a:off x="7388977" y="6209470"/>
            <a:ext cx="849922" cy="369332"/>
            <a:chOff x="2157212" y="5356391"/>
            <a:chExt cx="84992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BFC8DD-47B1-8AC8-BA50-6245AC1C5F9B}"/>
                </a:ext>
              </a:extLst>
            </p:cNvPr>
            <p:cNvSpPr txBox="1"/>
            <p:nvPr/>
          </p:nvSpPr>
          <p:spPr>
            <a:xfrm>
              <a:off x="262367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B9664D3-76CC-7990-9EEC-58CA1D412C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5085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3F7CAE-5D14-EDCA-AAF7-B7F913CA6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09" y="1776619"/>
            <a:ext cx="7552381" cy="3304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A62F70-F915-635E-E0BC-374D2D134BE5}"/>
              </a:ext>
            </a:extLst>
          </p:cNvPr>
          <p:cNvGrpSpPr/>
          <p:nvPr/>
        </p:nvGrpSpPr>
        <p:grpSpPr>
          <a:xfrm>
            <a:off x="6222111" y="2458595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8B8400F-FFC3-0D8A-D9DA-51F04B116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D56FA7-8B03-CAF9-B5AE-06C9BE277B5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EAE859-4367-5401-1C5F-82E3A9206449}"/>
              </a:ext>
            </a:extLst>
          </p:cNvPr>
          <p:cNvGrpSpPr/>
          <p:nvPr/>
        </p:nvGrpSpPr>
        <p:grpSpPr>
          <a:xfrm>
            <a:off x="4898593" y="3128985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67CF89B-B606-7825-67B7-5FC89FE234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7F6AF1-2F94-F763-7E7E-C7EEA38D82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DD07CA-2598-21A7-A904-46F77CFAB0F5}"/>
              </a:ext>
            </a:extLst>
          </p:cNvPr>
          <p:cNvGrpSpPr/>
          <p:nvPr/>
        </p:nvGrpSpPr>
        <p:grpSpPr>
          <a:xfrm>
            <a:off x="5654448" y="337765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E23EB0-2E5B-5B18-A48D-B0DFE955700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8995C16-5E0B-7F49-74C5-D2C3F819C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35054E-7B46-D002-3880-7B3484FC194F}"/>
              </a:ext>
            </a:extLst>
          </p:cNvPr>
          <p:cNvGrpSpPr/>
          <p:nvPr/>
        </p:nvGrpSpPr>
        <p:grpSpPr>
          <a:xfrm>
            <a:off x="4639649" y="3831297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77893D-4A29-ACEE-4F46-5C70C1CB835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CBB29F3-BC79-D794-C6FE-480C3C535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AE281D-5F91-44EF-477D-8240007F0FB2}"/>
              </a:ext>
            </a:extLst>
          </p:cNvPr>
          <p:cNvGrpSpPr/>
          <p:nvPr/>
        </p:nvGrpSpPr>
        <p:grpSpPr>
          <a:xfrm>
            <a:off x="3363836" y="4513399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F0BB03-EA67-2B71-6A61-8267A3B61E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69DC746-DA1F-BCAB-D8DC-290AD34200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C5E7689-8C80-85B6-A0C9-4A2BF3B19753}"/>
              </a:ext>
            </a:extLst>
          </p:cNvPr>
          <p:cNvGrpSpPr/>
          <p:nvPr/>
        </p:nvGrpSpPr>
        <p:grpSpPr>
          <a:xfrm>
            <a:off x="6168169" y="4724101"/>
            <a:ext cx="1076632" cy="369332"/>
            <a:chOff x="2157212" y="5356391"/>
            <a:chExt cx="107663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7A50EF-6275-221C-0676-0F799B3801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AD61D60-88AB-BF1E-760A-4A22A5469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09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D3FB7E-58CD-383A-6322-B32C71C4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71" y="1690689"/>
            <a:ext cx="6342857" cy="42476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90802F-7C54-7352-B599-FA031088850B}"/>
              </a:ext>
            </a:extLst>
          </p:cNvPr>
          <p:cNvGrpSpPr/>
          <p:nvPr/>
        </p:nvGrpSpPr>
        <p:grpSpPr>
          <a:xfrm>
            <a:off x="4485407" y="190950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B0767E-0612-047B-A135-466FBD5324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5DA494-5785-809A-DEE5-D0797AC1FFF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407D23-47AF-9A32-2DBE-2CDBA95B0797}"/>
              </a:ext>
            </a:extLst>
          </p:cNvPr>
          <p:cNvGrpSpPr/>
          <p:nvPr/>
        </p:nvGrpSpPr>
        <p:grpSpPr>
          <a:xfrm>
            <a:off x="5831660" y="213587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62A676-D11E-E196-971E-4FF85B685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7A260A-689D-CBCB-3D0E-AA141017C1B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37A84D-983F-FDD7-075D-100F4FBBF39B}"/>
              </a:ext>
            </a:extLst>
          </p:cNvPr>
          <p:cNvGrpSpPr/>
          <p:nvPr/>
        </p:nvGrpSpPr>
        <p:grpSpPr>
          <a:xfrm>
            <a:off x="6693590" y="2824029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C3906C-3020-97F7-011C-69C6C00001D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C31336-6BEF-76AF-A140-9504959EB8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4D2B3D-F46E-AC3C-D24F-7D2A2F7481F7}"/>
              </a:ext>
            </a:extLst>
          </p:cNvPr>
          <p:cNvGrpSpPr/>
          <p:nvPr/>
        </p:nvGrpSpPr>
        <p:grpSpPr>
          <a:xfrm>
            <a:off x="7509672" y="3057407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8BEE0D-AEF1-D36B-3753-5473FC7DD0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88352BF-1027-939C-2E91-6B98ED04E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2CC10F-1416-3B17-BEEC-9A2183266339}"/>
              </a:ext>
            </a:extLst>
          </p:cNvPr>
          <p:cNvGrpSpPr/>
          <p:nvPr/>
        </p:nvGrpSpPr>
        <p:grpSpPr>
          <a:xfrm>
            <a:off x="5490484" y="3732933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0DB222-0D4E-8BE2-F4FE-5D222845093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114730-B5E5-1DB3-8ACB-1B2784CC3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1ECD7B-2867-737F-14B1-8C77AEA354C5}"/>
              </a:ext>
            </a:extLst>
          </p:cNvPr>
          <p:cNvGrpSpPr/>
          <p:nvPr/>
        </p:nvGrpSpPr>
        <p:grpSpPr>
          <a:xfrm>
            <a:off x="2974004" y="4517522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A440D7-B1EF-137C-4434-0BDB7B06373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5FC720A-C3A0-0B0B-A5C4-B33A7BCDA3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8C9475-165B-9C83-5C3B-6DF50ED679CA}"/>
              </a:ext>
            </a:extLst>
          </p:cNvPr>
          <p:cNvGrpSpPr/>
          <p:nvPr/>
        </p:nvGrpSpPr>
        <p:grpSpPr>
          <a:xfrm>
            <a:off x="4228470" y="498264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F60105-6C23-8EB3-4C39-4AC8FE2000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941118E-9CCC-9459-7BCA-B284950032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A757C7-F6DE-1F87-948E-0A98996710D0}"/>
              </a:ext>
            </a:extLst>
          </p:cNvPr>
          <p:cNvGrpSpPr/>
          <p:nvPr/>
        </p:nvGrpSpPr>
        <p:grpSpPr>
          <a:xfrm>
            <a:off x="2493340" y="5561419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443956-5CCB-8744-DC34-5E3C1A8F3C7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D834D03-26A4-6647-7686-FB3C8449D4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54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Python User Interfaces via </a:t>
            </a:r>
            <a:r>
              <a:rPr lang="en-US" sz="3200" b="1" dirty="0">
                <a:latin typeface="+mn-lt"/>
              </a:rPr>
              <a:t>Qt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1789451" y="1402598"/>
            <a:ext cx="5565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https://en.wikipedia.org/wiki/Qt_(software)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92001-A8CA-44A1-00F1-705CD7F94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41" y="1979883"/>
            <a:ext cx="6375518" cy="4559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76569D-5D89-A3B4-AA8F-E5CAA10ED8F3}"/>
              </a:ext>
            </a:extLst>
          </p:cNvPr>
          <p:cNvSpPr/>
          <p:nvPr/>
        </p:nvSpPr>
        <p:spPr>
          <a:xfrm>
            <a:off x="1469092" y="2728161"/>
            <a:ext cx="4159715" cy="891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1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190F-FBD9-FF9C-324E-00BEB258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Thermodynamics</a:t>
            </a:r>
            <a:r>
              <a:rPr lang="en-US" sz="3200" dirty="0">
                <a:latin typeface="+mn-lt"/>
              </a:rPr>
              <a:t> of Calculation</a:t>
            </a:r>
            <a:endParaRPr lang="en-US" sz="32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178" y="1825625"/>
                <a:ext cx="806564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two equations possess the same information </a:t>
                </a:r>
                <a:r>
                  <a:rPr lang="en-US" sz="2400" i="1" dirty="0"/>
                  <a:t>content</a:t>
                </a:r>
                <a:r>
                  <a:rPr lang="en-US" sz="2400" dirty="0"/>
                  <a:t>: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+9)(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−5)(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−11)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However, which equation would be </a:t>
                </a:r>
                <a:r>
                  <a:rPr lang="en-US" sz="2400" i="1" dirty="0"/>
                  <a:t>easier</a:t>
                </a:r>
                <a:r>
                  <a:rPr lang="en-US" sz="2400" dirty="0"/>
                  <a:t> to calculate?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first equation has multiple exponentiations and large coefficients – would it require more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enthalpy</a:t>
                </a:r>
                <a:r>
                  <a:rPr lang="en-US" sz="2000" dirty="0"/>
                  <a:t>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equation seems simpler: does it have less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entropy</a:t>
                </a:r>
                <a:r>
                  <a:rPr lang="en-US" sz="20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form surfaces the "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basis</a:t>
                </a:r>
                <a:r>
                  <a:rPr lang="en-US" sz="2400" dirty="0"/>
                  <a:t>" (roots) of the equation?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makes one form more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fundamental </a:t>
                </a:r>
                <a:r>
                  <a:rPr lang="en-US" sz="2400" dirty="0"/>
                  <a:t>than the other?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Scientists pursue the sharpest lens to see the simplest picture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178" y="1825625"/>
                <a:ext cx="8065645" cy="4351338"/>
              </a:xfrm>
              <a:blipFill>
                <a:blip r:embed="rId3"/>
                <a:stretch>
                  <a:fillRect l="-982" t="-1961" r="-755" b="-5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2 of 3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b="1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story behind the </a:t>
            </a:r>
            <a:r>
              <a:rPr lang="en-US" sz="2400" b="1" dirty="0">
                <a:solidFill>
                  <a:srgbClr val="00B050"/>
                </a:solidFill>
              </a:rPr>
              <a:t>Olympic Rings</a:t>
            </a:r>
            <a:r>
              <a:rPr lang="en-US" sz="2400" dirty="0"/>
              <a:t> brand standard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amplitude, frequency, and phase of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Trace the waveform of two sinusoids in </a:t>
            </a:r>
            <a:r>
              <a:rPr lang="en-US" sz="2400" u="sng" dirty="0"/>
              <a:t>superposition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Visualize the </a:t>
            </a:r>
            <a:r>
              <a:rPr lang="en-US" sz="2400" b="1" dirty="0">
                <a:solidFill>
                  <a:srgbClr val="00B050"/>
                </a:solidFill>
              </a:rPr>
              <a:t>Fahrenheit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Celsius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7030A0"/>
                </a:solidFill>
              </a:rPr>
              <a:t>Kelvin</a:t>
            </a:r>
            <a:r>
              <a:rPr lang="en-US" sz="2400" dirty="0"/>
              <a:t> scales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</a:t>
            </a:r>
            <a:r>
              <a:rPr lang="en-US" sz="2400" b="1" dirty="0"/>
              <a:t>divergence</a:t>
            </a:r>
            <a:r>
              <a:rPr lang="en-US" sz="2400" dirty="0"/>
              <a:t> and </a:t>
            </a:r>
            <a:r>
              <a:rPr lang="en-US" sz="2400" b="1" dirty="0"/>
              <a:t>convergence</a:t>
            </a:r>
            <a:r>
              <a:rPr lang="en-US" sz="2400" dirty="0"/>
              <a:t> of the Harmonic and Basel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9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Polar to Cartesian Coordinate Conversion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wants you to draw a </a:t>
                </a:r>
                <a:r>
                  <a:rPr lang="en-US" sz="2400" b="1" dirty="0">
                    <a:solidFill>
                      <a:srgbClr val="0E6DAE"/>
                    </a:solidFill>
                  </a:rPr>
                  <a:t>blue</a:t>
                </a:r>
                <a:r>
                  <a:rPr lang="en-US" sz="2400" dirty="0"/>
                  <a:t> circle with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radius of 250</a:t>
                </a:r>
                <a:r>
                  <a:rPr lang="en-US" sz="2400" dirty="0"/>
                  <a:t> </a:t>
                </a:r>
                <a:r>
                  <a:rPr lang="en-US" sz="2400" i="1" dirty="0"/>
                  <a:t>centered</a:t>
                </a:r>
                <a:r>
                  <a:rPr lang="en-US" sz="2400" dirty="0"/>
                  <a:t> at the </a:t>
                </a:r>
                <a:r>
                  <a:rPr lang="en-US" sz="2400" b="1" dirty="0"/>
                  <a:t>origin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Solution strategy: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Create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Numpy</a:t>
                </a:r>
                <a:r>
                  <a:rPr lang="en-US" sz="2000" dirty="0"/>
                  <a:t> array of 1,000 equally spaced independent radian angle values spanning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Create an array of dependent variable values -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Cartesian coordinates - by invoking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vectorized</a:t>
                </a:r>
                <a:r>
                  <a:rPr lang="en-US" sz="2000" dirty="0"/>
                  <a:t> mathematical operators across the array of independent values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Have </a:t>
                </a:r>
                <a:r>
                  <a:rPr lang="en-US" sz="2000" b="1" dirty="0"/>
                  <a:t>Matplotlib</a:t>
                </a:r>
                <a:r>
                  <a:rPr lang="en-US" sz="2000" dirty="0"/>
                  <a:t> "connect the dots" between successive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Cartesian points (drawing straight line segments between them) to make the plot appear </a:t>
                </a:r>
                <a:r>
                  <a:rPr lang="en-US" sz="2000" i="1" dirty="0"/>
                  <a:t>smooth</a:t>
                </a:r>
                <a:r>
                  <a:rPr lang="en-US" sz="2000" dirty="0"/>
                  <a:t> to the unaided human eye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1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19B2C3-33BF-A24C-960A-189FE5B4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95" y="1690689"/>
            <a:ext cx="3523809" cy="39714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2B7AA6-529C-F688-AFEB-6533556AAE4A}"/>
              </a:ext>
            </a:extLst>
          </p:cNvPr>
          <p:cNvGrpSpPr/>
          <p:nvPr/>
        </p:nvGrpSpPr>
        <p:grpSpPr>
          <a:xfrm>
            <a:off x="3669248" y="3206549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A59AC1-BBB9-312E-AF8E-652AEA74E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7B86E9-F88D-5344-76A3-F21C423FB92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A491DE-1A05-0781-5588-598BA3FDB43D}"/>
              </a:ext>
            </a:extLst>
          </p:cNvPr>
          <p:cNvGrpSpPr/>
          <p:nvPr/>
        </p:nvGrpSpPr>
        <p:grpSpPr>
          <a:xfrm>
            <a:off x="6282370" y="3431889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CFC793A-4838-23C5-85C8-08C9B94C5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680A64-3DB6-6384-0781-4E90346E03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9B3EA3-E77A-49F3-1795-5C8A8EC37563}"/>
              </a:ext>
            </a:extLst>
          </p:cNvPr>
          <p:cNvGrpSpPr/>
          <p:nvPr/>
        </p:nvGrpSpPr>
        <p:grpSpPr>
          <a:xfrm>
            <a:off x="4636549" y="373561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7635C6-1B1F-1D4F-10C4-19503E8982B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B9A03BD-4AE7-B1D8-1EE6-EF59E2A4B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F19C00-971E-2A47-6EE0-6795B39DD58A}"/>
              </a:ext>
            </a:extLst>
          </p:cNvPr>
          <p:cNvGrpSpPr/>
          <p:nvPr/>
        </p:nvGrpSpPr>
        <p:grpSpPr>
          <a:xfrm>
            <a:off x="5944212" y="4367977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AE561-810A-0225-7D62-3C1182FCB2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59F0672-01ED-9422-AD1F-B7D65C7D8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EA8E8F-BF14-DABB-7C6E-CBE340463341}"/>
              </a:ext>
            </a:extLst>
          </p:cNvPr>
          <p:cNvGrpSpPr/>
          <p:nvPr/>
        </p:nvGrpSpPr>
        <p:grpSpPr>
          <a:xfrm>
            <a:off x="4319152" y="4586877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D0B78A-93AA-29F4-54F2-2FBD88649F7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AA7B8E-478C-D535-8BF4-FD3EF2A620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4964EF-5249-1263-0764-BD56F0006FB5}"/>
              </a:ext>
            </a:extLst>
          </p:cNvPr>
          <p:cNvGrpSpPr/>
          <p:nvPr/>
        </p:nvGrpSpPr>
        <p:grpSpPr>
          <a:xfrm>
            <a:off x="5702388" y="5043375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BB230F-7564-39CE-2935-9B808A7CDE9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46CC7E9-7A8C-1620-5A06-60F5774C7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3EEBA-26BF-BB13-5293-1BC57E103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30"/>
            <a:ext cx="6114286" cy="51523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DD6588-7800-443D-9AAB-D0CC39D7E7C1}"/>
              </a:ext>
            </a:extLst>
          </p:cNvPr>
          <p:cNvCxnSpPr>
            <a:cxnSpLocks/>
          </p:cNvCxnSpPr>
          <p:nvPr/>
        </p:nvCxnSpPr>
        <p:spPr>
          <a:xfrm>
            <a:off x="4654446" y="4324662"/>
            <a:ext cx="16177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CB3C8A-C88D-BF93-8197-7E3D73A7BFC1}"/>
              </a:ext>
            </a:extLst>
          </p:cNvPr>
          <p:cNvCxnSpPr>
            <a:cxnSpLocks/>
          </p:cNvCxnSpPr>
          <p:nvPr/>
        </p:nvCxnSpPr>
        <p:spPr>
          <a:xfrm>
            <a:off x="6250898" y="4322278"/>
            <a:ext cx="0" cy="1778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94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Python User Interfaces via </a:t>
            </a:r>
            <a:r>
              <a:rPr lang="en-US" sz="3200" b="1" dirty="0">
                <a:latin typeface="+mn-lt"/>
              </a:rPr>
              <a:t>Qt6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1789451" y="1402598"/>
            <a:ext cx="5565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https://www.qt.io/product/qt6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A028B-CE47-553B-8AFD-B4A3CDDC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6" y="2114612"/>
            <a:ext cx="7607508" cy="348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01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FD66A-A647-7187-41B1-41DD972E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62" y="1718256"/>
            <a:ext cx="6790476" cy="46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C90AB2-B8EF-3785-B409-BE45B80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7" y="146858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53F62-ADE3-062D-75DF-A44419414B6F}"/>
              </a:ext>
            </a:extLst>
          </p:cNvPr>
          <p:cNvGrpSpPr/>
          <p:nvPr/>
        </p:nvGrpSpPr>
        <p:grpSpPr>
          <a:xfrm>
            <a:off x="2563945" y="1924829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DF7AD6-7178-B54C-EE2A-B9490D207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82677-0A54-53A7-BE7C-0EB78A13D0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51D-1621-600D-0570-1F1743B6C7E9}"/>
              </a:ext>
            </a:extLst>
          </p:cNvPr>
          <p:cNvGrpSpPr/>
          <p:nvPr/>
        </p:nvGrpSpPr>
        <p:grpSpPr>
          <a:xfrm>
            <a:off x="7374045" y="431419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422367-C3DD-6B82-C281-0E8C9996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8AA8B-1F31-F70E-A595-24312E6050C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6A154-EB24-D254-0153-6F26F5A3FAC8}"/>
              </a:ext>
            </a:extLst>
          </p:cNvPr>
          <p:cNvGrpSpPr/>
          <p:nvPr/>
        </p:nvGrpSpPr>
        <p:grpSpPr>
          <a:xfrm>
            <a:off x="4099871" y="535239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9553E-F2B1-1CCC-1ED7-EBACD88A4C4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58DFDD-095C-F44F-921F-68BA3EB89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B7FA-46EB-0E40-5291-00F47FFC4DDB}"/>
              </a:ext>
            </a:extLst>
          </p:cNvPr>
          <p:cNvGrpSpPr/>
          <p:nvPr/>
        </p:nvGrpSpPr>
        <p:grpSpPr>
          <a:xfrm>
            <a:off x="4028604" y="5594157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D7AC93-7C0E-792B-BA03-07ECBAD029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F8BE-4051-270F-8D62-864B41C11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AEB8AE-9813-E79F-9B9C-A4FE6663A96F}"/>
              </a:ext>
            </a:extLst>
          </p:cNvPr>
          <p:cNvGrpSpPr/>
          <p:nvPr/>
        </p:nvGrpSpPr>
        <p:grpSpPr>
          <a:xfrm>
            <a:off x="2714616" y="5807720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85B09-1D79-1DF9-CC83-3BD2469D59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E5109-821E-3CAD-8861-288F40FD1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0E47A63-419F-D299-E71E-48130F4DF843}"/>
              </a:ext>
            </a:extLst>
          </p:cNvPr>
          <p:cNvSpPr/>
          <p:nvPr/>
        </p:nvSpPr>
        <p:spPr>
          <a:xfrm>
            <a:off x="1176762" y="3068731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97FF3A-3C35-2012-5318-9907004F5E7B}"/>
              </a:ext>
            </a:extLst>
          </p:cNvPr>
          <p:cNvCxnSpPr>
            <a:cxnSpLocks/>
            <a:stCxn id="12" idx="2"/>
            <a:endCxn id="46" idx="3"/>
          </p:cNvCxnSpPr>
          <p:nvPr/>
        </p:nvCxnSpPr>
        <p:spPr>
          <a:xfrm rot="5400000">
            <a:off x="5304434" y="1635557"/>
            <a:ext cx="244118" cy="326378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F0401-AC7E-6F10-6B2D-51780E42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 Using Polar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38459"/>
                <a:ext cx="7886700" cy="451789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wants you to plot </a:t>
                </a:r>
                <a:r>
                  <a:rPr lang="en-US" sz="2400" u="sng" dirty="0"/>
                  <a:t>three</a:t>
                </a:r>
                <a:r>
                  <a:rPr lang="en-US" sz="2400" dirty="0"/>
                  <a:t> </a:t>
                </a:r>
                <a:r>
                  <a:rPr lang="en-US" sz="2400" b="1" dirty="0"/>
                  <a:t>parametric curves</a:t>
                </a:r>
                <a:r>
                  <a:rPr lang="en-US" sz="2400" dirty="0"/>
                  <a:t> using the built-in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polar graph </a:t>
                </a:r>
                <a:r>
                  <a:rPr lang="en-US" sz="2400" dirty="0"/>
                  <a:t>capability of matplotlib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=4+4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</m:oMath>
                </a14:m>
                <a:endParaRPr lang="en-US" sz="20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:r>
                  <a:rPr lang="en-US" sz="2400" b="1" dirty="0"/>
                  <a:t>1,000</a:t>
                </a:r>
                <a:r>
                  <a:rPr lang="en-US" sz="2400" dirty="0"/>
                  <a:t> radian intervals between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Before the computer shows the plots, can you predict ahead of time what each curve will look like?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Developing a </a:t>
                </a:r>
                <a:r>
                  <a:rPr lang="en-US" sz="2400" b="1" dirty="0"/>
                  <a:t>visual intuition</a:t>
                </a:r>
                <a:r>
                  <a:rPr lang="en-US" sz="2400" dirty="0"/>
                  <a:t> for how functions behave is a very valuable skill that will aid you in future math classes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38459"/>
                <a:ext cx="7886700" cy="4517891"/>
              </a:xfrm>
              <a:blipFill>
                <a:blip r:embed="rId3"/>
                <a:stretch>
                  <a:fillRect l="-1005" t="-1889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3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01855-CD69-FD48-8E9A-2CCA0F77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14" y="1793911"/>
            <a:ext cx="3428571" cy="41619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BEEF42-9DCA-93FC-A9B2-3010F4FFF808}"/>
              </a:ext>
            </a:extLst>
          </p:cNvPr>
          <p:cNvGrpSpPr/>
          <p:nvPr/>
        </p:nvGrpSpPr>
        <p:grpSpPr>
          <a:xfrm>
            <a:off x="6297483" y="333777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0B2F6B-FA7F-21AB-3776-25539AA261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B63CBD-9D5C-1E7D-54F6-18F2C2B96D5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9F4CF7C-4B78-2762-EE57-8008AC34CBE7}"/>
              </a:ext>
            </a:extLst>
          </p:cNvPr>
          <p:cNvGrpSpPr/>
          <p:nvPr/>
        </p:nvGrpSpPr>
        <p:grpSpPr>
          <a:xfrm>
            <a:off x="6297483" y="3838854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CB63616-B5AD-4F5E-FC86-547D5E87FF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7FF82F-2F0E-C1D4-51BF-6B1C9EEBAC4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C1F6D0-9476-91E2-0CB1-2E64B11DD611}"/>
              </a:ext>
            </a:extLst>
          </p:cNvPr>
          <p:cNvGrpSpPr/>
          <p:nvPr/>
        </p:nvGrpSpPr>
        <p:grpSpPr>
          <a:xfrm>
            <a:off x="5906126" y="4702916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212784-3AEE-1CD8-1234-4AC5108A259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C559147-FDBC-781B-45BB-988A485311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76C7D1-2A0E-5262-B995-AFB735B9A225}"/>
              </a:ext>
            </a:extLst>
          </p:cNvPr>
          <p:cNvGrpSpPr/>
          <p:nvPr/>
        </p:nvGrpSpPr>
        <p:grpSpPr>
          <a:xfrm>
            <a:off x="4571999" y="5177667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4066E4-26C4-2BE4-B5AC-192FE7EC490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65F65AA-3582-7561-1599-72E3B4360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4D299E-D987-C34D-F756-499552994A0B}"/>
              </a:ext>
            </a:extLst>
          </p:cNvPr>
          <p:cNvGrpSpPr/>
          <p:nvPr/>
        </p:nvGrpSpPr>
        <p:grpSpPr>
          <a:xfrm>
            <a:off x="3949219" y="5631826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C018C9-509A-060A-96C5-A7162199D2F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A051A26-1D7E-A45E-D1B2-AE4A91254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983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91060-DAB8-5D9F-A090-D9585C203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30"/>
            <a:ext cx="6114286" cy="51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28FDBD-2AFE-9BAB-DC2A-C5CBE4885D8C}"/>
                  </a:ext>
                </a:extLst>
              </p:cNvPr>
              <p:cNvSpPr txBox="1"/>
              <p:nvPr/>
            </p:nvSpPr>
            <p:spPr>
              <a:xfrm>
                <a:off x="5044190" y="2202518"/>
                <a:ext cx="2173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C6CA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C6CAE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C6CA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C6CAE"/>
                          </a:solidFill>
                          <a:latin typeface="Cambria Math" panose="02040503050406030204" pitchFamily="18" charset="0"/>
                        </a:rPr>
                        <m:t>=4+4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rgbClr val="0C6CA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C6CAE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rgbClr val="0C6CA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rgbClr val="0C6CAE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800" i="1">
                                  <a:solidFill>
                                    <a:srgbClr val="0C6CA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0C6CAE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28FDBD-2AFE-9BAB-DC2A-C5CBE4885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190" y="2202518"/>
                <a:ext cx="217357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49887E-57F0-9F7A-D8EF-22E54110FEE4}"/>
                  </a:ext>
                </a:extLst>
              </p:cNvPr>
              <p:cNvSpPr txBox="1"/>
              <p:nvPr/>
            </p:nvSpPr>
            <p:spPr>
              <a:xfrm>
                <a:off x="5118291" y="6106596"/>
                <a:ext cx="2510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FF7F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7F0E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7F0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7F0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FF7F0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800" i="1">
                          <a:solidFill>
                            <a:srgbClr val="FF7F0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FF7F0E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func>
                        <m:funcPr>
                          <m:ctrlPr>
                            <a:rPr lang="en-US" sz="1800" i="1">
                              <a:solidFill>
                                <a:srgbClr val="FF7F0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7F0E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rgbClr val="FF7F0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rgbClr val="FF7F0E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800" b="0" i="1" smtClean="0">
                                  <a:solidFill>
                                    <a:srgbClr val="FF7F0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b="0" i="1" smtClean="0">
                                  <a:solidFill>
                                    <a:srgbClr val="FF7F0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solidFill>
                                    <a:srgbClr val="FF7F0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FF7F0E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49887E-57F0-9F7A-D8EF-22E54110F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291" y="6106596"/>
                <a:ext cx="25108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BA0705-F318-6B4D-9AD5-62ECF29007D9}"/>
                  </a:ext>
                </a:extLst>
              </p:cNvPr>
              <p:cNvSpPr txBox="1"/>
              <p:nvPr/>
            </p:nvSpPr>
            <p:spPr>
              <a:xfrm>
                <a:off x="1543051" y="5885028"/>
                <a:ext cx="2286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3DA8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3DA83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3DA83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solidFill>
                            <a:srgbClr val="3DA8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3DA83D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800" i="1">
                          <a:solidFill>
                            <a:srgbClr val="3DA83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3DA83D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func>
                        <m:funcPr>
                          <m:ctrlPr>
                            <a:rPr lang="en-US" sz="1800" i="1">
                              <a:solidFill>
                                <a:srgbClr val="3DA83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3DA83D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rgbClr val="3DA8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 smtClean="0">
                                      <a:solidFill>
                                        <a:srgbClr val="3DA8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rgbClr val="3DA83D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rgbClr val="3DA83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i="1">
                                  <a:solidFill>
                                    <a:srgbClr val="3DA83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3DA83D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BA0705-F318-6B4D-9AD5-62ECF2900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1" y="5885028"/>
                <a:ext cx="228600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32A5C8-ED4E-FFEA-D812-09079392CF1B}"/>
              </a:ext>
            </a:extLst>
          </p:cNvPr>
          <p:cNvCxnSpPr>
            <a:cxnSpLocks/>
          </p:cNvCxnSpPr>
          <p:nvPr/>
        </p:nvCxnSpPr>
        <p:spPr>
          <a:xfrm flipV="1">
            <a:off x="4632811" y="2503357"/>
            <a:ext cx="621241" cy="487181"/>
          </a:xfrm>
          <a:prstGeom prst="straightConnector1">
            <a:avLst/>
          </a:prstGeom>
          <a:ln w="12700">
            <a:solidFill>
              <a:srgbClr val="0E6D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CC7C53-A4D7-D199-D9B6-C41F8B2D941C}"/>
              </a:ext>
            </a:extLst>
          </p:cNvPr>
          <p:cNvCxnSpPr>
            <a:cxnSpLocks/>
          </p:cNvCxnSpPr>
          <p:nvPr/>
        </p:nvCxnSpPr>
        <p:spPr>
          <a:xfrm>
            <a:off x="5361482" y="5050337"/>
            <a:ext cx="0" cy="1056259"/>
          </a:xfrm>
          <a:prstGeom prst="straightConnector1">
            <a:avLst/>
          </a:prstGeom>
          <a:ln w="12700">
            <a:solidFill>
              <a:srgbClr val="FF7F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3DB221-AEE9-B1DA-4FBE-C0739C16E2B2}"/>
              </a:ext>
            </a:extLst>
          </p:cNvPr>
          <p:cNvCxnSpPr>
            <a:cxnSpLocks/>
          </p:cNvCxnSpPr>
          <p:nvPr/>
        </p:nvCxnSpPr>
        <p:spPr>
          <a:xfrm flipH="1">
            <a:off x="2540833" y="5164111"/>
            <a:ext cx="884419" cy="816964"/>
          </a:xfrm>
          <a:prstGeom prst="straightConnector1">
            <a:avLst/>
          </a:prstGeom>
          <a:ln w="12700">
            <a:solidFill>
              <a:srgbClr val="3DA8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3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Superposition of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38459"/>
                <a:ext cx="7886700" cy="451789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Even just two simple sinusoids (waves) when placed in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superposition</a:t>
                </a:r>
                <a:r>
                  <a:rPr lang="en-US" sz="2400" dirty="0"/>
                  <a:t> (</a:t>
                </a:r>
                <a:r>
                  <a:rPr lang="en-US" sz="2400" i="1" dirty="0"/>
                  <a:t>added</a:t>
                </a:r>
                <a:r>
                  <a:rPr lang="en-US" sz="2400" dirty="0"/>
                  <a:t> together) can produce very complicated results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is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trigonometry identity</a:t>
                </a:r>
                <a:r>
                  <a:rPr lang="en-US" sz="2400" dirty="0"/>
                  <a:t> called the "angle product formula" that allows us to represent the superposition of two sinusoids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as the product of their respective wave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wants to study the behavior of this superposition: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7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with a </a:t>
                </a:r>
                <a:r>
                  <a:rPr lang="en-US" sz="2400" b="1" dirty="0"/>
                  <a:t>black pen </a:t>
                </a:r>
                <a:r>
                  <a:rPr lang="en-US" sz="2400" dirty="0"/>
                  <a:t>over the interval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38459"/>
                <a:ext cx="7886700" cy="4517891"/>
              </a:xfrm>
              <a:blipFill>
                <a:blip r:embed="rId3"/>
                <a:stretch>
                  <a:fillRect l="-1005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7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4FCAF9-49C1-ECC5-207D-B56A0654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82" y="1857100"/>
            <a:ext cx="7390037" cy="4783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Python User Interfaces via </a:t>
            </a:r>
            <a:r>
              <a:rPr lang="en-US" sz="3200" b="1" dirty="0">
                <a:latin typeface="+mn-lt"/>
              </a:rPr>
              <a:t>PyQt6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1789451" y="1402598"/>
            <a:ext cx="5565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https://www.riverbankcomputing.com/software/pyqt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E6D21-0922-B1D6-3F20-C56734F729BB}"/>
              </a:ext>
            </a:extLst>
          </p:cNvPr>
          <p:cNvSpPr/>
          <p:nvPr/>
        </p:nvSpPr>
        <p:spPr>
          <a:xfrm>
            <a:off x="876981" y="2518298"/>
            <a:ext cx="5748671" cy="487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3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5E0428-0971-A6CA-FBC1-C9AB28375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71" y="1590027"/>
            <a:ext cx="3832458" cy="3002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plot_superposition.py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536322-B4E9-1D65-8E2B-389E0F0D25C8}"/>
              </a:ext>
            </a:extLst>
          </p:cNvPr>
          <p:cNvGrpSpPr/>
          <p:nvPr/>
        </p:nvGrpSpPr>
        <p:grpSpPr>
          <a:xfrm>
            <a:off x="5873659" y="2982113"/>
            <a:ext cx="1076632" cy="369332"/>
            <a:chOff x="4968362" y="2079211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3CA744-747B-C9B9-74B1-E68AAB784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FCB5F7-396F-692E-5A98-A07CB11039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A65236-F7F6-C808-2C78-84220524973F}"/>
              </a:ext>
            </a:extLst>
          </p:cNvPr>
          <p:cNvGrpSpPr/>
          <p:nvPr/>
        </p:nvGrpSpPr>
        <p:grpSpPr>
          <a:xfrm>
            <a:off x="6454226" y="3213009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CEEF237-2AF6-D59F-AD2E-7E6648783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C55156-E253-D979-4FAF-F52B07B484D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F9BAB21-2F35-730C-FC55-E525ED08C9CD}"/>
                  </a:ext>
                </a:extLst>
              </p:cNvPr>
              <p:cNvSpPr txBox="1"/>
              <p:nvPr/>
            </p:nvSpPr>
            <p:spPr>
              <a:xfrm>
                <a:off x="460467" y="2987582"/>
                <a:ext cx="16189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≤4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F9BAB21-2F35-730C-FC55-E525ED08C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7" y="2987582"/>
                <a:ext cx="16189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72126B-B549-018C-FA19-18809F0911D1}"/>
                  </a:ext>
                </a:extLst>
              </p:cNvPr>
              <p:cNvSpPr txBox="1"/>
              <p:nvPr/>
            </p:nvSpPr>
            <p:spPr>
              <a:xfrm>
                <a:off x="3078605" y="4693759"/>
                <a:ext cx="29867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7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B72126B-B549-018C-FA19-18809F091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605" y="4693759"/>
                <a:ext cx="29867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F9AD2ED-0562-260B-4666-C3510645F440}"/>
              </a:ext>
            </a:extLst>
          </p:cNvPr>
          <p:cNvGrpSpPr/>
          <p:nvPr/>
        </p:nvGrpSpPr>
        <p:grpSpPr>
          <a:xfrm>
            <a:off x="5339337" y="4058846"/>
            <a:ext cx="1068643" cy="369332"/>
            <a:chOff x="3647644" y="4910075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3637B1-6E5B-20F2-2384-0D574EE704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CBD99EC-BC4C-291F-29D4-07503D3E58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9F2FF28-AFD0-182D-EE96-98E44D15DE92}"/>
              </a:ext>
            </a:extLst>
          </p:cNvPr>
          <p:cNvSpPr/>
          <p:nvPr/>
        </p:nvSpPr>
        <p:spPr>
          <a:xfrm>
            <a:off x="4017413" y="4131337"/>
            <a:ext cx="1219605" cy="2098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DB2235-0758-817B-FA39-6F7D9A3CC78A}"/>
                  </a:ext>
                </a:extLst>
              </p:cNvPr>
              <p:cNvSpPr txBox="1"/>
              <p:nvPr/>
            </p:nvSpPr>
            <p:spPr>
              <a:xfrm>
                <a:off x="2685362" y="5374688"/>
                <a:ext cx="3773277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DB2235-0758-817B-FA39-6F7D9A3CC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362" y="5374688"/>
                <a:ext cx="3773277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21ACFAFD-DAB4-9780-1FC1-E2ACAD6BCA26}"/>
              </a:ext>
            </a:extLst>
          </p:cNvPr>
          <p:cNvSpPr txBox="1"/>
          <p:nvPr/>
        </p:nvSpPr>
        <p:spPr>
          <a:xfrm>
            <a:off x="6781660" y="6118571"/>
            <a:ext cx="160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Superposition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2B8AA5-ED97-D9AF-69B8-01F2B305E08A}"/>
              </a:ext>
            </a:extLst>
          </p:cNvPr>
          <p:cNvSpPr/>
          <p:nvPr/>
        </p:nvSpPr>
        <p:spPr>
          <a:xfrm>
            <a:off x="5514765" y="6205765"/>
            <a:ext cx="209862" cy="2740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AC624EE-7FE6-CA2C-E5F3-5118F89CFCA4}"/>
              </a:ext>
            </a:extLst>
          </p:cNvPr>
          <p:cNvCxnSpPr>
            <a:stCxn id="56" idx="0"/>
            <a:endCxn id="55" idx="0"/>
          </p:cNvCxnSpPr>
          <p:nvPr/>
        </p:nvCxnSpPr>
        <p:spPr>
          <a:xfrm rot="5400000" flipH="1" flipV="1">
            <a:off x="6559060" y="5179207"/>
            <a:ext cx="87194" cy="1965923"/>
          </a:xfrm>
          <a:prstGeom prst="bentConnector3">
            <a:avLst>
              <a:gd name="adj1" fmla="val 36217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73A0DA-E794-0BED-F0C4-BA61796413EC}"/>
              </a:ext>
            </a:extLst>
          </p:cNvPr>
          <p:cNvCxnSpPr>
            <a:cxnSpLocks/>
          </p:cNvCxnSpPr>
          <p:nvPr/>
        </p:nvCxnSpPr>
        <p:spPr>
          <a:xfrm flipH="1">
            <a:off x="3188494" y="5034156"/>
            <a:ext cx="1555893" cy="563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A0CAAD-7AF1-A689-11ED-F9F8EAFDA457}"/>
              </a:ext>
            </a:extLst>
          </p:cNvPr>
          <p:cNvCxnSpPr>
            <a:cxnSpLocks/>
          </p:cNvCxnSpPr>
          <p:nvPr/>
        </p:nvCxnSpPr>
        <p:spPr>
          <a:xfrm flipH="1">
            <a:off x="3719513" y="5043040"/>
            <a:ext cx="1851245" cy="5788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A1CA64-A399-6DA7-D497-4A440B68618A}"/>
                  </a:ext>
                </a:extLst>
              </p:cNvPr>
              <p:cNvSpPr txBox="1"/>
              <p:nvPr/>
            </p:nvSpPr>
            <p:spPr>
              <a:xfrm>
                <a:off x="1779680" y="6043935"/>
                <a:ext cx="487620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7+7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A1CA64-A399-6DA7-D497-4A440B68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680" y="6043935"/>
                <a:ext cx="4876207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030E87-DDE7-B2FE-8A0B-6D912AC496A1}"/>
              </a:ext>
            </a:extLst>
          </p:cNvPr>
          <p:cNvSpPr txBox="1"/>
          <p:nvPr/>
        </p:nvSpPr>
        <p:spPr>
          <a:xfrm>
            <a:off x="251372" y="5485438"/>
            <a:ext cx="237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Angle Product Identity</a:t>
            </a:r>
          </a:p>
        </p:txBody>
      </p:sp>
    </p:spTree>
    <p:extLst>
      <p:ext uri="{BB962C8B-B14F-4D97-AF65-F5344CB8AC3E}">
        <p14:creationId xmlns:p14="http://schemas.microsoft.com/office/powerpoint/2010/main" val="190591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9" grpId="0" animBg="1"/>
      <p:bldP spid="54" grpId="0"/>
      <p:bldP spid="55" grpId="0"/>
      <p:bldP spid="56" grpId="0" animBg="1"/>
      <p:bldP spid="3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plot_superposition.py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4346-1CEA-04F5-36B6-F3B7EF4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504881"/>
            <a:ext cx="6114286" cy="51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0D7BE4-2256-8FEC-FBA5-52133050FEED}"/>
                  </a:ext>
                </a:extLst>
              </p:cNvPr>
              <p:cNvSpPr txBox="1"/>
              <p:nvPr/>
            </p:nvSpPr>
            <p:spPr>
              <a:xfrm>
                <a:off x="5441429" y="1925199"/>
                <a:ext cx="3177065" cy="6399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80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7∗</m:t>
                      </m:r>
                      <m:f>
                        <m:fPr>
                          <m:ctrlPr>
                            <a:rPr lang="en-US" sz="18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n>
                                            <a:solidFill>
                                              <a:srgbClr val="FF0000"/>
                                            </a:solidFill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n>
                                            <a:solidFill>
                                              <a:srgbClr val="FF0000"/>
                                            </a:solidFill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i="1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n>
                                            <a:solidFill>
                                              <a:srgbClr val="FF0000"/>
                                            </a:solidFill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i="1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sz="18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0D7BE4-2256-8FEC-FBA5-52133050F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429" y="1925199"/>
                <a:ext cx="3177065" cy="639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1E49A8-D9FC-8906-FC75-3AEFE9EEA87D}"/>
              </a:ext>
            </a:extLst>
          </p:cNvPr>
          <p:cNvCxnSpPr/>
          <p:nvPr/>
        </p:nvCxnSpPr>
        <p:spPr>
          <a:xfrm flipV="1">
            <a:off x="5141626" y="2413416"/>
            <a:ext cx="449705" cy="3597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1C656B7-9FBA-21AF-0FE8-9900A9F22E64}"/>
              </a:ext>
            </a:extLst>
          </p:cNvPr>
          <p:cNvSpPr txBox="1"/>
          <p:nvPr/>
        </p:nvSpPr>
        <p:spPr>
          <a:xfrm>
            <a:off x="398515" y="5088885"/>
            <a:ext cx="2232684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Even </a:t>
            </a:r>
            <a:r>
              <a:rPr lang="en-US" b="1" dirty="0">
                <a:solidFill>
                  <a:srgbClr val="7030A0"/>
                </a:solidFill>
              </a:rPr>
              <a:t>just two simple waves </a:t>
            </a:r>
            <a:r>
              <a:rPr lang="en-US" dirty="0">
                <a:solidFill>
                  <a:srgbClr val="7030A0"/>
                </a:solidFill>
              </a:rPr>
              <a:t>when </a:t>
            </a:r>
            <a:r>
              <a:rPr lang="en-US" u="sng" dirty="0">
                <a:solidFill>
                  <a:srgbClr val="7030A0"/>
                </a:solidFill>
              </a:rPr>
              <a:t>added</a:t>
            </a:r>
            <a:r>
              <a:rPr lang="en-US" dirty="0">
                <a:solidFill>
                  <a:srgbClr val="7030A0"/>
                </a:solidFill>
              </a:rPr>
              <a:t> together can produce complicated results!</a:t>
            </a:r>
          </a:p>
        </p:txBody>
      </p:sp>
    </p:spTree>
    <p:extLst>
      <p:ext uri="{BB962C8B-B14F-4D97-AF65-F5344CB8AC3E}">
        <p14:creationId xmlns:p14="http://schemas.microsoft.com/office/powerpoint/2010/main" val="38439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Temperature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35332"/>
          </a:xfrm>
        </p:spPr>
        <p:txBody>
          <a:bodyPr>
            <a:normAutofit/>
          </a:bodyPr>
          <a:lstStyle/>
          <a:p>
            <a:r>
              <a:rPr lang="en-US" sz="2400" dirty="0"/>
              <a:t>Your scientist has asked you to plot the </a:t>
            </a:r>
            <a:r>
              <a:rPr lang="en-US" sz="2400" b="1" dirty="0">
                <a:solidFill>
                  <a:srgbClr val="00B050"/>
                </a:solidFill>
              </a:rPr>
              <a:t>Fahrenheit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Celsius</a:t>
            </a:r>
            <a:r>
              <a:rPr lang="en-US" sz="2400" dirty="0"/>
              <a:t> temperature equivalents for temperatures in </a:t>
            </a:r>
            <a:r>
              <a:rPr lang="en-US" sz="2400" b="1" dirty="0">
                <a:solidFill>
                  <a:srgbClr val="7030A0"/>
                </a:solidFill>
              </a:rPr>
              <a:t>Kelvin</a:t>
            </a:r>
            <a:r>
              <a:rPr lang="en-US" sz="2400" dirty="0"/>
              <a:t> that span from </a:t>
            </a:r>
            <a:r>
              <a:rPr lang="en-US" sz="2400" b="1" dirty="0"/>
              <a:t>0K</a:t>
            </a:r>
            <a:r>
              <a:rPr lang="en-US" sz="2400" dirty="0"/>
              <a:t> to </a:t>
            </a:r>
            <a:r>
              <a:rPr lang="en-US" sz="2400" b="1" dirty="0"/>
              <a:t>400K</a:t>
            </a:r>
            <a:r>
              <a:rPr lang="en-US" sz="2400" dirty="0"/>
              <a:t> inclusive</a:t>
            </a:r>
            <a:endParaRPr lang="en-US" sz="2400" b="1" dirty="0"/>
          </a:p>
          <a:p>
            <a:r>
              <a:rPr lang="en-US" sz="2400" dirty="0"/>
              <a:t>Your plot should label the line graph of each temperature scale and show a </a:t>
            </a:r>
            <a:r>
              <a:rPr lang="en-US" sz="2400" b="1" dirty="0"/>
              <a:t>legend</a:t>
            </a:r>
            <a:r>
              <a:rPr lang="en-US" sz="2400" dirty="0"/>
              <a:t> to ease plot comprehension</a:t>
            </a:r>
          </a:p>
          <a:p>
            <a:r>
              <a:rPr lang="en-US" sz="2400" dirty="0"/>
              <a:t>As with all professional graphs, each axis should be labeled with the appropriate units</a:t>
            </a:r>
          </a:p>
          <a:p>
            <a:r>
              <a:rPr lang="en-US" sz="2400" dirty="0"/>
              <a:t>The graph should have a title and a grid for easier reading of the values</a:t>
            </a:r>
          </a:p>
          <a:p>
            <a:r>
              <a:rPr lang="en-US" sz="2400" dirty="0"/>
              <a:t>The research question is, "</a:t>
            </a:r>
            <a:r>
              <a:rPr lang="en-US" sz="2400" b="1" dirty="0">
                <a:solidFill>
                  <a:srgbClr val="FF0000"/>
                </a:solidFill>
              </a:rPr>
              <a:t>What is the one temperature that is the </a:t>
            </a:r>
            <a:r>
              <a:rPr lang="en-US" sz="2400" b="1" u="sng" dirty="0">
                <a:solidFill>
                  <a:srgbClr val="FF0000"/>
                </a:solidFill>
              </a:rPr>
              <a:t>same</a:t>
            </a:r>
            <a:r>
              <a:rPr lang="en-US" sz="2400" b="1" dirty="0">
                <a:solidFill>
                  <a:srgbClr val="FF0000"/>
                </a:solidFill>
              </a:rPr>
              <a:t> in Fahrenheit and Celsius?</a:t>
            </a:r>
            <a:r>
              <a:rPr lang="en-US" sz="2400" dirty="0"/>
              <a:t>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7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5EDA3B-BCCC-41AF-F590-C13B9709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76" y="1690689"/>
            <a:ext cx="4019048" cy="42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fahrenheit_to_celsius.py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EC33E6-69BE-B44F-4286-21A32DCBD231}"/>
              </a:ext>
            </a:extLst>
          </p:cNvPr>
          <p:cNvGrpSpPr/>
          <p:nvPr/>
        </p:nvGrpSpPr>
        <p:grpSpPr>
          <a:xfrm>
            <a:off x="4885362" y="279592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EBB702-42DD-3CED-AE4A-7C3DFC3DF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238FF2-3EE4-F366-7AE8-410EF1E643F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11BF65-5113-6871-E488-CD31F1172AE4}"/>
              </a:ext>
            </a:extLst>
          </p:cNvPr>
          <p:cNvGrpSpPr/>
          <p:nvPr/>
        </p:nvGrpSpPr>
        <p:grpSpPr>
          <a:xfrm>
            <a:off x="5471050" y="3025040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5670ACF-CEA1-EA45-D11D-EFB3A5EE0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83DD4A-C118-4723-730E-B0D83D722AA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40FCB3-1130-08ED-772D-C9FE34D76637}"/>
              </a:ext>
            </a:extLst>
          </p:cNvPr>
          <p:cNvGrpSpPr/>
          <p:nvPr/>
        </p:nvGrpSpPr>
        <p:grpSpPr>
          <a:xfrm>
            <a:off x="4555805" y="3257196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28FF94-8802-2060-51C5-7CC0815DC2B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18DFFD9-6F57-C0D5-DC9D-A0F76076A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0A8254F-6BB1-FD5F-FCFB-79EAB627A12F}"/>
              </a:ext>
            </a:extLst>
          </p:cNvPr>
          <p:cNvGrpSpPr/>
          <p:nvPr/>
        </p:nvGrpSpPr>
        <p:grpSpPr>
          <a:xfrm>
            <a:off x="6049354" y="3845565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97D162D-823F-08C0-C03C-A3D0E960E4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B720717-C74C-C77C-7F44-4F6A6987C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14B188-7DC7-8B90-8CD1-5D6C2A2F4F79}"/>
              </a:ext>
            </a:extLst>
          </p:cNvPr>
          <p:cNvGrpSpPr/>
          <p:nvPr/>
        </p:nvGrpSpPr>
        <p:grpSpPr>
          <a:xfrm>
            <a:off x="6509366" y="4388261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535DE10-393F-DEBE-B502-CCF32913CD4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C86BCE8-7585-1B61-62DD-240583B9F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512DC7-E24D-15A3-3740-5AACE13F4745}"/>
              </a:ext>
            </a:extLst>
          </p:cNvPr>
          <p:cNvGrpSpPr/>
          <p:nvPr/>
        </p:nvGrpSpPr>
        <p:grpSpPr>
          <a:xfrm>
            <a:off x="5318337" y="5080045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8C836-9EC4-6E12-76F4-4CA1523AC8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04ECFCC-22B8-C3A4-2C08-2886D6822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691D34-0901-CB65-EA40-D9737DA22AA9}"/>
              </a:ext>
            </a:extLst>
          </p:cNvPr>
          <p:cNvGrpSpPr/>
          <p:nvPr/>
        </p:nvGrpSpPr>
        <p:grpSpPr>
          <a:xfrm>
            <a:off x="4008191" y="5310053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C23DE1-8B76-76AF-CD8F-80D4EB7609E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8ED31F6-3D07-9F61-4416-F176E75B6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227B23F-F0BD-22C5-8ED6-24024CCF3A10}"/>
              </a:ext>
            </a:extLst>
          </p:cNvPr>
          <p:cNvGrpSpPr/>
          <p:nvPr/>
        </p:nvGrpSpPr>
        <p:grpSpPr>
          <a:xfrm>
            <a:off x="4932734" y="4636299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4337085-9BB1-0EB9-6FC6-3745CBE5EE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8A28F5A-DABE-0125-5739-0F4CC4BD9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699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8B44E-1C07-4FC7-9491-4C40A2A7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143285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fahrenheit_to_celsius.py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1AB72-7EDD-DD02-8E51-74922E5C0B49}"/>
              </a:ext>
            </a:extLst>
          </p:cNvPr>
          <p:cNvSpPr txBox="1"/>
          <p:nvPr/>
        </p:nvSpPr>
        <p:spPr>
          <a:xfrm>
            <a:off x="2286000" y="571236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What is the one temperature that is the same in Fahrenheit and Celsius?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C4ABB5-4387-F7E4-08CC-95DC9030C88E}"/>
              </a:ext>
            </a:extLst>
          </p:cNvPr>
          <p:cNvCxnSpPr/>
          <p:nvPr/>
        </p:nvCxnSpPr>
        <p:spPr>
          <a:xfrm flipH="1">
            <a:off x="2286000" y="3200400"/>
            <a:ext cx="269823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BF15A3-7422-DF78-BE78-8131173DDA5F}"/>
                  </a:ext>
                </a:extLst>
              </p:cNvPr>
              <p:cNvSpPr txBox="1"/>
              <p:nvPr/>
            </p:nvSpPr>
            <p:spPr>
              <a:xfrm>
                <a:off x="904596" y="3012624"/>
                <a:ext cx="667063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−40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BF15A3-7422-DF78-BE78-8131173DD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96" y="3012624"/>
                <a:ext cx="667063" cy="375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59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262" y="1617198"/>
            <a:ext cx="6696145" cy="4863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did we calculate absolute zero in </a:t>
            </a:r>
            <a:r>
              <a:rPr lang="en-US" sz="3200" b="1" dirty="0">
                <a:latin typeface="+mn-lt"/>
              </a:rPr>
              <a:t>1779</a:t>
            </a:r>
            <a:r>
              <a:rPr lang="en-US" sz="3200" dirty="0">
                <a:latin typeface="+mn-lt"/>
              </a:rPr>
              <a:t>?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(PV = </a:t>
            </a:r>
            <a:r>
              <a:rPr lang="en-US" sz="3200" dirty="0" err="1">
                <a:latin typeface="+mn-lt"/>
              </a:rPr>
              <a:t>nRT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661770"/>
            <a:ext cx="1784814" cy="1003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3994" y="3553964"/>
            <a:ext cx="2545311" cy="13891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3431381" y="2671508"/>
            <a:ext cx="3326607" cy="3777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293144" y="4855369"/>
            <a:ext cx="4081462" cy="6619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431380" y="2903941"/>
            <a:ext cx="2943226" cy="3822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431381" y="3120408"/>
            <a:ext cx="2643188" cy="4218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20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Series (Sums)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71914"/>
            <a:ext cx="7886700" cy="4263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Recall the </a:t>
            </a:r>
            <a:r>
              <a:rPr lang="en-US" sz="2400" b="1" dirty="0">
                <a:solidFill>
                  <a:srgbClr val="0070C0"/>
                </a:solidFill>
              </a:rPr>
              <a:t>Basel series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50ECE8-DFE7-44E7-9270-B3537A93207A}"/>
                  </a:ext>
                </a:extLst>
              </p:cNvPr>
              <p:cNvSpPr/>
              <p:nvPr/>
            </p:nvSpPr>
            <p:spPr>
              <a:xfrm>
                <a:off x="1467160" y="2182543"/>
                <a:ext cx="5574890" cy="931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50ECE8-DFE7-44E7-9270-B3537A932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60" y="2182543"/>
                <a:ext cx="5574890" cy="931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73BD77-6824-A007-C99D-899DE9B808BB}"/>
                  </a:ext>
                </a:extLst>
              </p:cNvPr>
              <p:cNvSpPr/>
              <p:nvPr/>
            </p:nvSpPr>
            <p:spPr>
              <a:xfrm>
                <a:off x="1663697" y="4321993"/>
                <a:ext cx="5822953" cy="931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73BD77-6824-A007-C99D-899DE9B80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697" y="4321993"/>
                <a:ext cx="5822953" cy="931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0DE5C3-A6B0-DFF8-D482-72B46FE94AE0}"/>
              </a:ext>
            </a:extLst>
          </p:cNvPr>
          <p:cNvSpPr txBox="1">
            <a:spLocks/>
          </p:cNvSpPr>
          <p:nvPr/>
        </p:nvSpPr>
        <p:spPr>
          <a:xfrm>
            <a:off x="726086" y="1604470"/>
            <a:ext cx="7886700" cy="4263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Recall the </a:t>
            </a:r>
            <a:r>
              <a:rPr lang="en-US" sz="2400" b="1" dirty="0">
                <a:solidFill>
                  <a:srgbClr val="0070C0"/>
                </a:solidFill>
              </a:rPr>
              <a:t>harmonic series</a:t>
            </a:r>
          </a:p>
        </p:txBody>
      </p:sp>
    </p:spTree>
    <p:extLst>
      <p:ext uri="{BB962C8B-B14F-4D97-AF65-F5344CB8AC3E}">
        <p14:creationId xmlns:p14="http://schemas.microsoft.com/office/powerpoint/2010/main" val="3462557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3CCB59-DBFB-E065-DF21-3506501DD8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57" y="1696731"/>
            <a:ext cx="3114286" cy="40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basel_problem.py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5DB23D-0146-A43A-BA37-3CA3F6119D8C}"/>
                  </a:ext>
                </a:extLst>
              </p:cNvPr>
              <p:cNvSpPr txBox="1"/>
              <p:nvPr/>
            </p:nvSpPr>
            <p:spPr>
              <a:xfrm>
                <a:off x="799373" y="3175916"/>
                <a:ext cx="1291946" cy="84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5DB23D-0146-A43A-BA37-3CA3F6119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73" y="3175916"/>
                <a:ext cx="1291946" cy="847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13DA27-4DC5-57B7-D238-9CF405362B51}"/>
                  </a:ext>
                </a:extLst>
              </p:cNvPr>
              <p:cNvSpPr txBox="1"/>
              <p:nvPr/>
            </p:nvSpPr>
            <p:spPr>
              <a:xfrm>
                <a:off x="758169" y="4162585"/>
                <a:ext cx="1374355" cy="84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13DA27-4DC5-57B7-D238-9CF405362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69" y="4162585"/>
                <a:ext cx="1374355" cy="847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D4F3719-1D77-9380-B4EB-EFE097DAD6FD}"/>
                  </a:ext>
                </a:extLst>
              </p:cNvPr>
              <p:cNvSpPr txBox="1"/>
              <p:nvPr/>
            </p:nvSpPr>
            <p:spPr>
              <a:xfrm>
                <a:off x="780517" y="2804418"/>
                <a:ext cx="1329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100,000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D4F3719-1D77-9380-B4EB-EFE097DAD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17" y="2804418"/>
                <a:ext cx="1329659" cy="276999"/>
              </a:xfrm>
              <a:prstGeom prst="rect">
                <a:avLst/>
              </a:prstGeom>
              <a:blipFill>
                <a:blip r:embed="rId5"/>
                <a:stretch>
                  <a:fillRect l="-2294" r="-458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CEAFD57-D317-B55E-4C09-58E2F45F4BE5}"/>
              </a:ext>
            </a:extLst>
          </p:cNvPr>
          <p:cNvGrpSpPr/>
          <p:nvPr/>
        </p:nvGrpSpPr>
        <p:grpSpPr>
          <a:xfrm>
            <a:off x="4211754" y="2818200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41AFB79-7705-61F4-D60C-A6E3A290F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121DC-38E3-CD25-F76C-5BC653CE5F7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96FBA0-3A00-C814-DCB9-19163B5F713B}"/>
              </a:ext>
            </a:extLst>
          </p:cNvPr>
          <p:cNvGrpSpPr/>
          <p:nvPr/>
        </p:nvGrpSpPr>
        <p:grpSpPr>
          <a:xfrm>
            <a:off x="5417657" y="304094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1CEA7F9-53B0-23AE-17B9-B1E29A2E8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2B9B3-D571-2CF4-E6E4-289A687C45D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F61792-23F1-CBD7-6B08-53A4EB5C486E}"/>
              </a:ext>
            </a:extLst>
          </p:cNvPr>
          <p:cNvGrpSpPr/>
          <p:nvPr/>
        </p:nvGrpSpPr>
        <p:grpSpPr>
          <a:xfrm>
            <a:off x="5134954" y="3275728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1E026B-8C09-821B-488F-C4A357BC948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441915-FD3D-A2B2-0746-63321EE9D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69155A-D0F4-A478-EAC5-5535E790F607}"/>
              </a:ext>
            </a:extLst>
          </p:cNvPr>
          <p:cNvGrpSpPr/>
          <p:nvPr/>
        </p:nvGrpSpPr>
        <p:grpSpPr>
          <a:xfrm>
            <a:off x="5429290" y="3515045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272D38-4B27-5D27-E5A3-3C74131BBD4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A1457DC-5D56-831D-27FF-375C7B48F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50BBF7-1496-9467-28D6-951959EE6D10}"/>
              </a:ext>
            </a:extLst>
          </p:cNvPr>
          <p:cNvGrpSpPr/>
          <p:nvPr/>
        </p:nvGrpSpPr>
        <p:grpSpPr>
          <a:xfrm>
            <a:off x="6070929" y="4054703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CF1C6E-5C45-B700-F8B3-76F1BF993A7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1665CC-9E30-C3EB-F5CB-BE4A43573C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8098BA-1F6A-2317-1938-E43FA58FBCFD}"/>
              </a:ext>
            </a:extLst>
          </p:cNvPr>
          <p:cNvGrpSpPr/>
          <p:nvPr/>
        </p:nvGrpSpPr>
        <p:grpSpPr>
          <a:xfrm>
            <a:off x="5880984" y="4740931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027DF9-3DD7-8D34-277A-52FC2478A11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78294CC-C11F-5074-E3F5-E6B10DF33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7E554E-1142-793F-F5C7-099713879BF0}"/>
              </a:ext>
            </a:extLst>
          </p:cNvPr>
          <p:cNvGrpSpPr/>
          <p:nvPr/>
        </p:nvGrpSpPr>
        <p:grpSpPr>
          <a:xfrm>
            <a:off x="5947572" y="509747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22701E-CF30-390E-D986-F3417ECC4C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C9F85A0-D44A-FEAD-86F2-A2B6BF791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6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7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05D060-39F5-28D8-0162-1842E386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525535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basel_problem.py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6A787-5872-EDCE-BF49-A506B47DBA46}"/>
                  </a:ext>
                </a:extLst>
              </p:cNvPr>
              <p:cNvSpPr txBox="1"/>
              <p:nvPr/>
            </p:nvSpPr>
            <p:spPr>
              <a:xfrm>
                <a:off x="4955039" y="2423483"/>
                <a:ext cx="20133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harmonic series diverges </a:t>
                </a:r>
                <a:r>
                  <a:rPr lang="en-US" b="1" dirty="0">
                    <a:solidFill>
                      <a:srgbClr val="7030A0"/>
                    </a:solidFill>
                  </a:rPr>
                  <a:t>slowly</a:t>
                </a:r>
                <a:r>
                  <a:rPr lang="en-US" dirty="0">
                    <a:solidFill>
                      <a:srgbClr val="7030A0"/>
                    </a:solidFill>
                  </a:rPr>
                  <a:t> towards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6A787-5872-EDCE-BF49-A506B47D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039" y="2423483"/>
                <a:ext cx="2013366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031A442-9C91-526B-A205-181012BA6F1F}"/>
              </a:ext>
            </a:extLst>
          </p:cNvPr>
          <p:cNvSpPr txBox="1"/>
          <p:nvPr/>
        </p:nvSpPr>
        <p:spPr>
          <a:xfrm>
            <a:off x="2632381" y="4571283"/>
            <a:ext cx="285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Basel series converges to a specific number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D98399-E106-739C-2558-4CF260AAC33F}"/>
              </a:ext>
            </a:extLst>
          </p:cNvPr>
          <p:cNvGrpSpPr/>
          <p:nvPr/>
        </p:nvGrpSpPr>
        <p:grpSpPr>
          <a:xfrm>
            <a:off x="6457950" y="4079607"/>
            <a:ext cx="1801878" cy="1138007"/>
            <a:chOff x="6457950" y="4079607"/>
            <a:chExt cx="1801878" cy="11380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1AF954-188D-2D22-C23E-5E134BF0C403}"/>
                </a:ext>
              </a:extLst>
            </p:cNvPr>
            <p:cNvGrpSpPr/>
            <p:nvPr/>
          </p:nvGrpSpPr>
          <p:grpSpPr>
            <a:xfrm>
              <a:off x="6457950" y="4079607"/>
              <a:ext cx="1801878" cy="824902"/>
              <a:chOff x="6457950" y="4079607"/>
              <a:chExt cx="1801878" cy="82490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EABDEAD-6878-1FCA-83AB-13BF8177807C}"/>
                  </a:ext>
                </a:extLst>
              </p:cNvPr>
              <p:cNvSpPr/>
              <p:nvPr/>
            </p:nvSpPr>
            <p:spPr>
              <a:xfrm>
                <a:off x="6457950" y="4079607"/>
                <a:ext cx="1801878" cy="8249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B2DC6B-AFB6-FB0A-773C-16C0B89E1A7E}"/>
                      </a:ext>
                    </a:extLst>
                  </p:cNvPr>
                  <p:cNvSpPr txBox="1"/>
                  <p:nvPr/>
                </p:nvSpPr>
                <p:spPr>
                  <a:xfrm>
                    <a:off x="6603105" y="4214162"/>
                    <a:ext cx="1511568" cy="5557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=1.6449…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49B2DC6B-AFB6-FB0A-773C-16C0B89E1A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3105" y="4214162"/>
                    <a:ext cx="1511568" cy="5557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8BEFC21-F2ED-3AD6-D0E1-27608A147C2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6854221" y="4769955"/>
              <a:ext cx="504668" cy="447659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7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3 of 3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Perform </a:t>
            </a:r>
            <a:r>
              <a:rPr lang="en-US" sz="2400" b="1" dirty="0"/>
              <a:t>experimental computation mathematics </a:t>
            </a:r>
            <a:r>
              <a:rPr lang="en-US" sz="2400" dirty="0"/>
              <a:t>by simulating the </a:t>
            </a:r>
            <a:r>
              <a:rPr lang="en-US" sz="2400" b="1" dirty="0">
                <a:solidFill>
                  <a:srgbClr val="7030A0"/>
                </a:solidFill>
              </a:rPr>
              <a:t>Collatz Conjecture </a:t>
            </a:r>
            <a:r>
              <a:rPr lang="en-US" sz="2400" dirty="0"/>
              <a:t>and visualizing its probability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trajectory of a </a:t>
            </a:r>
            <a:r>
              <a:rPr lang="en-US" sz="2400" b="1" dirty="0">
                <a:solidFill>
                  <a:srgbClr val="FF0000"/>
                </a:solidFill>
              </a:rPr>
              <a:t>random walk </a:t>
            </a:r>
            <a:r>
              <a:rPr lang="en-US" sz="2400" dirty="0"/>
              <a:t>taken on a free (unconstrainted) 2D plane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00B050"/>
                </a:solidFill>
              </a:rPr>
              <a:t>linear regression </a:t>
            </a:r>
            <a:r>
              <a:rPr lang="en-US" sz="2400" dirty="0"/>
              <a:t>(Gauss’ method of least squares) to empirically determine the expected final distance of a random walk on a </a:t>
            </a:r>
            <a:r>
              <a:rPr lang="en-US" sz="2400" b="1" dirty="0">
                <a:solidFill>
                  <a:srgbClr val="0070C0"/>
                </a:solidFill>
              </a:rPr>
              <a:t>fixed 2D lattice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Visualize the </a:t>
            </a:r>
            <a:r>
              <a:rPr lang="en-US" sz="2400" b="1" dirty="0"/>
              <a:t>Euler Line </a:t>
            </a:r>
            <a:r>
              <a:rPr lang="en-US" sz="2400" dirty="0"/>
              <a:t>for random triangles and appreciate the </a:t>
            </a:r>
            <a:r>
              <a:rPr lang="en-US" sz="2400" b="1" dirty="0">
                <a:solidFill>
                  <a:srgbClr val="FF0000"/>
                </a:solidFill>
              </a:rPr>
              <a:t>Radon Projection </a:t>
            </a:r>
            <a:r>
              <a:rPr lang="en-US" sz="2400" dirty="0"/>
              <a:t>to simplify the rendering of complicated diagrams involving computational geometry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1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B498184-5DB1-764F-523B-0C25E809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C551B6F-B6AE-06F1-C2A7-9952E51C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specific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FB4870-F3D3-E4C4-B8F8-D7DADE01429B}"/>
              </a:ext>
            </a:extLst>
          </p:cNvPr>
          <p:cNvGrpSpPr/>
          <p:nvPr/>
        </p:nvGrpSpPr>
        <p:grpSpPr>
          <a:xfrm>
            <a:off x="4173415" y="1611777"/>
            <a:ext cx="4341935" cy="4423898"/>
            <a:chOff x="4173415" y="1611777"/>
            <a:chExt cx="4341935" cy="44238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DD68F5-61C6-4920-9BF3-3FED225E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1220" y="1611777"/>
              <a:ext cx="3964130" cy="410322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5AED3F-C48C-4CBD-8845-5B8E951C103C}"/>
                </a:ext>
              </a:extLst>
            </p:cNvPr>
            <p:cNvSpPr txBox="1"/>
            <p:nvPr/>
          </p:nvSpPr>
          <p:spPr>
            <a:xfrm rot="16200000">
              <a:off x="3481431" y="3229762"/>
              <a:ext cx="1753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Stopping Time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9C2D6A-4AA2-41FA-BD52-5672FE9E82EE}"/>
                </a:ext>
              </a:extLst>
            </p:cNvPr>
            <p:cNvSpPr txBox="1"/>
            <p:nvPr/>
          </p:nvSpPr>
          <p:spPr>
            <a:xfrm>
              <a:off x="5967195" y="5666343"/>
              <a:ext cx="17532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Increasing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3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1ACA8-ED16-413B-9694-44D1B0170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571" y="1787289"/>
            <a:ext cx="5142857" cy="47142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46AC4E-1B82-F5A8-F120-8CAB672056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529" y="1446476"/>
            <a:ext cx="2973645" cy="1165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12719F4-8A28-DF01-B802-EC3690B0DD20}"/>
              </a:ext>
            </a:extLst>
          </p:cNvPr>
          <p:cNvGrpSpPr/>
          <p:nvPr/>
        </p:nvGrpSpPr>
        <p:grpSpPr>
          <a:xfrm>
            <a:off x="4143150" y="4063252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F81BD1-438D-9249-5301-1449F5790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FC292D-A8E3-70C8-F684-AF56F64D6E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10D140-20D7-0F1F-9492-20FA0CB6A44E}"/>
              </a:ext>
            </a:extLst>
          </p:cNvPr>
          <p:cNvGrpSpPr/>
          <p:nvPr/>
        </p:nvGrpSpPr>
        <p:grpSpPr>
          <a:xfrm>
            <a:off x="4373921" y="432184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E27C806-3F02-94E2-A622-307597F5EC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F7234B-3052-3C14-51EE-58F727462DF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8024800-1ECB-D77E-AC7D-426590DEE41A}"/>
              </a:ext>
            </a:extLst>
          </p:cNvPr>
          <p:cNvGrpSpPr/>
          <p:nvPr/>
        </p:nvGrpSpPr>
        <p:grpSpPr>
          <a:xfrm>
            <a:off x="5031535" y="4549772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B91DDD-229B-92D6-5B2A-A364AEF95EC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B63E841-1E89-4185-F5FD-7ACEAC442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322136-D38F-4C05-D7F3-A571CB3DB0A8}"/>
              </a:ext>
            </a:extLst>
          </p:cNvPr>
          <p:cNvGrpSpPr/>
          <p:nvPr/>
        </p:nvGrpSpPr>
        <p:grpSpPr>
          <a:xfrm>
            <a:off x="3298095" y="4786242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5E0819-A601-0346-E102-3016D82309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E01B9E4-6A59-5B1C-C3DA-F6A6ABDAA8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5E1475-3FD3-5ABB-F6DC-3D35570AAB19}"/>
              </a:ext>
            </a:extLst>
          </p:cNvPr>
          <p:cNvGrpSpPr/>
          <p:nvPr/>
        </p:nvGrpSpPr>
        <p:grpSpPr>
          <a:xfrm>
            <a:off x="3714014" y="2039968"/>
            <a:ext cx="1068643" cy="369332"/>
            <a:chOff x="3647644" y="5359159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7044F5-7897-7EAD-C8D5-2A9BA91E99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001A2D-83DF-F7B0-D8DB-8AA0E14B31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7F0471-BAAA-63B7-F367-C10054623F41}"/>
              </a:ext>
            </a:extLst>
          </p:cNvPr>
          <p:cNvGrpSpPr/>
          <p:nvPr/>
        </p:nvGrpSpPr>
        <p:grpSpPr>
          <a:xfrm>
            <a:off x="6605112" y="2700918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FDD8C-2368-43B2-17F6-A75390245C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E15B737-C988-4DED-7E7E-2039E1E555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62939C-65A5-1CFF-EE25-772683F3448E}"/>
              </a:ext>
            </a:extLst>
          </p:cNvPr>
          <p:cNvGrpSpPr/>
          <p:nvPr/>
        </p:nvGrpSpPr>
        <p:grpSpPr>
          <a:xfrm>
            <a:off x="3759692" y="293566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638DCC-F36D-FA48-E368-EDC862D7F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2BDF5E9-43DF-98A2-2FDE-A4FD5276C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E530254-4CC4-70F8-93C6-BDC2B8A4E56D}"/>
              </a:ext>
            </a:extLst>
          </p:cNvPr>
          <p:cNvGrpSpPr/>
          <p:nvPr/>
        </p:nvGrpSpPr>
        <p:grpSpPr>
          <a:xfrm>
            <a:off x="3300917" y="317857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D36432-F467-9977-D8F8-E0D70F90F6A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7C15DBC-9417-FF6F-2A01-84D81C5B2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AFDB49-6F47-B246-2947-951409B1B38D}"/>
              </a:ext>
            </a:extLst>
          </p:cNvPr>
          <p:cNvGrpSpPr/>
          <p:nvPr/>
        </p:nvGrpSpPr>
        <p:grpSpPr>
          <a:xfrm>
            <a:off x="5842440" y="5220531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3E455D-A08F-3126-E82A-77A4DC646C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D0A2124-9C92-3883-2B50-9E68E3E55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B9A4E64-1F65-BAF9-EC0F-5B271CFE3BFB}"/>
              </a:ext>
            </a:extLst>
          </p:cNvPr>
          <p:cNvGrpSpPr/>
          <p:nvPr/>
        </p:nvGrpSpPr>
        <p:grpSpPr>
          <a:xfrm>
            <a:off x="7015483" y="544298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01905C-381E-F0BF-298A-F8F3E834E7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AB80FA-4CBD-4100-5B86-E70072768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9A00090-A82D-00CB-C312-F980BB0AAE38}"/>
              </a:ext>
            </a:extLst>
          </p:cNvPr>
          <p:cNvSpPr txBox="1"/>
          <p:nvPr/>
        </p:nvSpPr>
        <p:spPr>
          <a:xfrm>
            <a:off x="343443" y="2505670"/>
            <a:ext cx="15135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Python's Ternary Operator</a:t>
            </a:r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A39078-304F-4A82-65BD-3C99E7A5100D}"/>
              </a:ext>
            </a:extLst>
          </p:cNvPr>
          <p:cNvSpPr/>
          <p:nvPr/>
        </p:nvSpPr>
        <p:spPr>
          <a:xfrm>
            <a:off x="2826327" y="4624898"/>
            <a:ext cx="1159709" cy="2209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7297C7-2791-7BFF-F261-67AED0B29B04}"/>
              </a:ext>
            </a:extLst>
          </p:cNvPr>
          <p:cNvSpPr/>
          <p:nvPr/>
        </p:nvSpPr>
        <p:spPr>
          <a:xfrm>
            <a:off x="3846382" y="2786451"/>
            <a:ext cx="266038" cy="2209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D9BE36-3C63-EE0E-2E9B-A0FFD766D39F}"/>
              </a:ext>
            </a:extLst>
          </p:cNvPr>
          <p:cNvSpPr/>
          <p:nvPr/>
        </p:nvSpPr>
        <p:spPr>
          <a:xfrm>
            <a:off x="5176770" y="2789862"/>
            <a:ext cx="438218" cy="2209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" grpId="0" animBg="1"/>
      <p:bldP spid="5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92576-548D-BBE1-7C40-17D63F04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56602"/>
            <a:ext cx="6114286" cy="52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443673" y="3081463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Your scientist wants you to create a Python program to display the </a:t>
                </a:r>
                <a:r>
                  <a:rPr lang="en-US" sz="2400" b="1" dirty="0"/>
                  <a:t>2D</a:t>
                </a:r>
                <a:r>
                  <a:rPr lang="en-US" sz="2400" dirty="0"/>
                  <a:t> Cartesian plot of a meandering walker</a:t>
                </a:r>
              </a:p>
              <a:p>
                <a:r>
                  <a:rPr lang="en-US" sz="2400" dirty="0"/>
                  <a:t>The walker starts at the (0,0) origin and takes one step at a time</a:t>
                </a:r>
              </a:p>
              <a:p>
                <a:r>
                  <a:rPr lang="en-US" sz="2400" dirty="0"/>
                  <a:t>At each step, the walker picks a random angle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uniform</a:t>
                </a:r>
                <a:r>
                  <a:rPr lang="en-US" sz="2400" dirty="0"/>
                  <a:t> distribution) within the interval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moves (from his current position) </a:t>
                </a:r>
                <a:r>
                  <a:rPr lang="en-US" sz="2400" u="sng" dirty="0"/>
                  <a:t>one</a:t>
                </a:r>
                <a:r>
                  <a:rPr lang="en-US" sz="2400" dirty="0"/>
                  <a:t> unit of distance in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radial</a:t>
                </a:r>
                <a:r>
                  <a:rPr lang="en-US" sz="2400" dirty="0"/>
                  <a:t> direction</a:t>
                </a:r>
              </a:p>
              <a:p>
                <a:r>
                  <a:rPr lang="en-US" sz="2400" dirty="0"/>
                  <a:t>Your boss wants your program to show the entire journey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10,000</a:t>
                </a:r>
                <a:r>
                  <a:rPr lang="en-US" sz="2400" dirty="0"/>
                  <a:t> random steps in your plot</a:t>
                </a:r>
              </a:p>
              <a:p>
                <a:r>
                  <a:rPr lang="en-US" sz="2400" dirty="0"/>
                  <a:t>On average, how far away (Pythagorean distance) from the start point will the walker </a:t>
                </a:r>
                <a:r>
                  <a:rPr lang="en-US" sz="2400" b="1" dirty="0"/>
                  <a:t>stop</a:t>
                </a:r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39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4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B5255-38D3-41D0-6417-9FC6F235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57" y="1635731"/>
            <a:ext cx="5914286" cy="485714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3173D9-047D-C3E1-3E0C-B24D6DF06B3F}"/>
              </a:ext>
            </a:extLst>
          </p:cNvPr>
          <p:cNvGrpSpPr/>
          <p:nvPr/>
        </p:nvGrpSpPr>
        <p:grpSpPr>
          <a:xfrm>
            <a:off x="3681879" y="157724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1DA549D-AFF1-B684-5716-1B9C9EC3D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5769B3-B2AA-5362-0A64-1E96FD2B0E3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61EF90-B983-AC6A-AE4E-2E98935C3448}"/>
              </a:ext>
            </a:extLst>
          </p:cNvPr>
          <p:cNvGrpSpPr/>
          <p:nvPr/>
        </p:nvGrpSpPr>
        <p:grpSpPr>
          <a:xfrm>
            <a:off x="2705310" y="1798563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B33E85-CD24-DCF3-34A0-5042D2B64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5F6232-975C-488D-39A3-69F75B5CA4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AB1FA7-693C-79A9-C193-8B4F59306B5D}"/>
              </a:ext>
            </a:extLst>
          </p:cNvPr>
          <p:cNvGrpSpPr/>
          <p:nvPr/>
        </p:nvGrpSpPr>
        <p:grpSpPr>
          <a:xfrm>
            <a:off x="3247620" y="2106217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363343-8BEA-6DD4-74BB-D1ED1857D1D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139DBAB-29EE-354E-EDC9-43151C222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C113C34-F0ED-50C2-DA61-E37ED25784C4}"/>
              </a:ext>
            </a:extLst>
          </p:cNvPr>
          <p:cNvGrpSpPr/>
          <p:nvPr/>
        </p:nvGrpSpPr>
        <p:grpSpPr>
          <a:xfrm>
            <a:off x="3703347" y="2730048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CBE334-ADE2-663D-88C3-9348F2640AA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64057E9-413B-504A-E7EC-C7F331FF1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7CE3D7A-D7B6-D4FA-491A-212C1DEBA019}"/>
              </a:ext>
            </a:extLst>
          </p:cNvPr>
          <p:cNvGrpSpPr/>
          <p:nvPr/>
        </p:nvGrpSpPr>
        <p:grpSpPr>
          <a:xfrm>
            <a:off x="5172961" y="2957173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751915-4EB2-9E10-593E-2E3BB251484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DC415A5-CFBF-B44F-FD69-91E39EDBB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31DCAED-78CD-8188-F440-FFDE7F51B287}"/>
              </a:ext>
            </a:extLst>
          </p:cNvPr>
          <p:cNvGrpSpPr/>
          <p:nvPr/>
        </p:nvGrpSpPr>
        <p:grpSpPr>
          <a:xfrm>
            <a:off x="3092666" y="409178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CA5985F-37F9-39A9-CE3D-A7576BD85E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85C5B4D-975D-C822-0DA9-B74C9DD58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10196A-5CD4-D0C4-6A0A-45C55BF19FC4}"/>
              </a:ext>
            </a:extLst>
          </p:cNvPr>
          <p:cNvGrpSpPr/>
          <p:nvPr/>
        </p:nvGrpSpPr>
        <p:grpSpPr>
          <a:xfrm>
            <a:off x="6241604" y="4370805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A9A71D-0190-9F09-0967-D5F4B5B965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91B0EC5-5D32-54AC-8C60-F2C7301E4A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3E4E5F8-190C-E9FD-D494-AC880049374E}"/>
              </a:ext>
            </a:extLst>
          </p:cNvPr>
          <p:cNvGrpSpPr/>
          <p:nvPr/>
        </p:nvGrpSpPr>
        <p:grpSpPr>
          <a:xfrm>
            <a:off x="7126507" y="5222269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17A3EDF-7380-E969-527B-5679905FEC5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9427ED-C0A3-B9C3-2E92-0027D163B4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4F78946-EEBC-2C34-D579-777BFBF3A3AD}"/>
              </a:ext>
            </a:extLst>
          </p:cNvPr>
          <p:cNvGrpSpPr/>
          <p:nvPr/>
        </p:nvGrpSpPr>
        <p:grpSpPr>
          <a:xfrm>
            <a:off x="4752986" y="3244334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D9BC11E-F24E-C09A-0FF3-E90D6260DF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155FF45-63B9-8C4C-37C9-86DCDD0B8E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1479941-159F-2352-C11A-527D743A68AA}"/>
              </a:ext>
            </a:extLst>
          </p:cNvPr>
          <p:cNvGrpSpPr/>
          <p:nvPr/>
        </p:nvGrpSpPr>
        <p:grpSpPr>
          <a:xfrm>
            <a:off x="4539208" y="5915766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97A9DB-C91F-2232-5B18-424D6169A9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4B3E218-90B7-AF09-3E34-FC3A3AC76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AB4B2-0783-2EFD-E63E-F3E71424252B}"/>
                  </a:ext>
                </a:extLst>
              </p:cNvPr>
              <p:cNvSpPr txBox="1"/>
              <p:nvPr/>
            </p:nvSpPr>
            <p:spPr>
              <a:xfrm>
                <a:off x="4252280" y="4813213"/>
                <a:ext cx="3236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AB4B2-0783-2EFD-E63E-F3E714242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280" y="4813213"/>
                <a:ext cx="323678" cy="276999"/>
              </a:xfrm>
              <a:prstGeom prst="rect">
                <a:avLst/>
              </a:prstGeom>
              <a:blipFill>
                <a:blip r:embed="rId3"/>
                <a:stretch>
                  <a:fillRect l="-18868" r="-754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3A5578-325D-BF46-4D63-380688DA97B8}"/>
                  </a:ext>
                </a:extLst>
              </p:cNvPr>
              <p:cNvSpPr txBox="1"/>
              <p:nvPr/>
            </p:nvSpPr>
            <p:spPr>
              <a:xfrm>
                <a:off x="5567033" y="4813213"/>
                <a:ext cx="327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3A5578-325D-BF46-4D63-380688DA9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033" y="4813213"/>
                <a:ext cx="327077" cy="276999"/>
              </a:xfrm>
              <a:prstGeom prst="rect">
                <a:avLst/>
              </a:prstGeom>
              <a:blipFill>
                <a:blip r:embed="rId4"/>
                <a:stretch>
                  <a:fillRect l="-16667" r="-1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45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"/>
          <a:stretch/>
        </p:blipFill>
        <p:spPr>
          <a:xfrm>
            <a:off x="2499335" y="1690689"/>
            <a:ext cx="4145330" cy="43295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607274B-43E7-683E-54F1-5F13703A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Matplotlib Container Hierarchy</a:t>
            </a:r>
          </a:p>
        </p:txBody>
      </p:sp>
    </p:spTree>
    <p:extLst>
      <p:ext uri="{BB962C8B-B14F-4D97-AF65-F5344CB8AC3E}">
        <p14:creationId xmlns:p14="http://schemas.microsoft.com/office/powerpoint/2010/main" val="13571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251C7-5005-472F-73CD-AE054E088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8" y="1489745"/>
            <a:ext cx="8283003" cy="48383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B0605A-6C1D-F6BF-39B7-44FD9D2B977E}"/>
              </a:ext>
            </a:extLst>
          </p:cNvPr>
          <p:cNvCxnSpPr>
            <a:cxnSpLocks/>
          </p:cNvCxnSpPr>
          <p:nvPr/>
        </p:nvCxnSpPr>
        <p:spPr>
          <a:xfrm flipV="1">
            <a:off x="3990298" y="2787650"/>
            <a:ext cx="4172627" cy="258060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0C9B911-9783-769B-3F52-0732D1E3BDAC}"/>
              </a:ext>
            </a:extLst>
          </p:cNvPr>
          <p:cNvSpPr txBox="1"/>
          <p:nvPr/>
        </p:nvSpPr>
        <p:spPr>
          <a:xfrm>
            <a:off x="3581816" y="5368255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7520F-B0C2-2C6C-B59D-11F306E30C2C}"/>
              </a:ext>
            </a:extLst>
          </p:cNvPr>
          <p:cNvSpPr txBox="1"/>
          <p:nvPr/>
        </p:nvSpPr>
        <p:spPr>
          <a:xfrm>
            <a:off x="7754443" y="2297770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7393F3-4FBC-6A63-DBA1-41E3815FB03D}"/>
                  </a:ext>
                </a:extLst>
              </p:cNvPr>
              <p:cNvSpPr txBox="1"/>
              <p:nvPr/>
            </p:nvSpPr>
            <p:spPr>
              <a:xfrm>
                <a:off x="959370" y="1780344"/>
                <a:ext cx="2788172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Average final distance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7393F3-4FBC-6A63-DBA1-41E3815FB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70" y="1780344"/>
                <a:ext cx="2788172" cy="372410"/>
              </a:xfrm>
              <a:prstGeom prst="rect">
                <a:avLst/>
              </a:prstGeom>
              <a:blipFill>
                <a:blip r:embed="rId3"/>
                <a:stretch>
                  <a:fillRect l="-174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4C74288-9BEA-C51F-5EAC-47F7DD5D71F1}"/>
              </a:ext>
            </a:extLst>
          </p:cNvPr>
          <p:cNvGrpSpPr/>
          <p:nvPr/>
        </p:nvGrpSpPr>
        <p:grpSpPr>
          <a:xfrm>
            <a:off x="7083164" y="3810930"/>
            <a:ext cx="1342557" cy="2135678"/>
            <a:chOff x="7083164" y="3810930"/>
            <a:chExt cx="1342557" cy="213567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DDAE363-22DC-4994-0DB2-B12EF543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0704" y="3810930"/>
              <a:ext cx="1227477" cy="161245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B0E2AE-EFED-75D6-D80C-3C373987B3AB}"/>
                </a:ext>
              </a:extLst>
            </p:cNvPr>
            <p:cNvSpPr txBox="1"/>
            <p:nvPr/>
          </p:nvSpPr>
          <p:spPr>
            <a:xfrm>
              <a:off x="7083164" y="5423388"/>
              <a:ext cx="13425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Albert Einstein</a:t>
              </a:r>
            </a:p>
            <a:p>
              <a:pPr algn="ctr"/>
              <a:r>
                <a:rPr lang="en-US" sz="1400" dirty="0"/>
                <a:t>(1879 – 1955)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16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57B32-0609-5E4A-5AD3-42C8E572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40" y="556922"/>
            <a:ext cx="7130321" cy="61677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BE3B9B-2D5D-9C5F-1220-F8D6C6913A56}"/>
              </a:ext>
            </a:extLst>
          </p:cNvPr>
          <p:cNvGrpSpPr/>
          <p:nvPr/>
        </p:nvGrpSpPr>
        <p:grpSpPr>
          <a:xfrm>
            <a:off x="142407" y="438462"/>
            <a:ext cx="1979911" cy="3110459"/>
            <a:chOff x="6857999" y="562131"/>
            <a:chExt cx="1979911" cy="31104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C6901C-158F-4D04-589A-870286B6A520}"/>
                </a:ext>
              </a:extLst>
            </p:cNvPr>
            <p:cNvSpPr/>
            <p:nvPr/>
          </p:nvSpPr>
          <p:spPr>
            <a:xfrm>
              <a:off x="6857999" y="562131"/>
              <a:ext cx="1979911" cy="3110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B6A03C1-4A7E-F7F7-DC77-A89D7E0F7BA0}"/>
                </a:ext>
              </a:extLst>
            </p:cNvPr>
            <p:cNvGrpSpPr/>
            <p:nvPr/>
          </p:nvGrpSpPr>
          <p:grpSpPr>
            <a:xfrm>
              <a:off x="7083457" y="651879"/>
              <a:ext cx="1528996" cy="2736090"/>
              <a:chOff x="7308915" y="556922"/>
              <a:chExt cx="1528996" cy="273609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3142350-5A77-6F86-FA99-08289EF8D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2370" y="556922"/>
                <a:ext cx="1402087" cy="211962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D94C3-56AC-09DC-968E-6DFDA93B68B5}"/>
                  </a:ext>
                </a:extLst>
              </p:cNvPr>
              <p:cNvSpPr txBox="1"/>
              <p:nvPr/>
            </p:nvSpPr>
            <p:spPr>
              <a:xfrm>
                <a:off x="7308915" y="2739014"/>
                <a:ext cx="1528996" cy="553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Robert Brown</a:t>
                </a:r>
              </a:p>
              <a:p>
                <a:pPr algn="ctr"/>
                <a:r>
                  <a:rPr lang="en-US" sz="1400" dirty="0"/>
                  <a:t>(1773 – 1858)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4817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AD664-1B23-9A0E-C63E-46A4136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39" y="556922"/>
            <a:ext cx="7143750" cy="6000750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5BCCD9-4CD2-AA10-896B-1FD326F7F057}"/>
              </a:ext>
            </a:extLst>
          </p:cNvPr>
          <p:cNvSpPr/>
          <p:nvPr/>
        </p:nvSpPr>
        <p:spPr>
          <a:xfrm>
            <a:off x="6955436" y="6183443"/>
            <a:ext cx="119515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458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Random Walk on 2-D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the walker is </a:t>
            </a:r>
            <a:r>
              <a:rPr lang="en-US" sz="2400" b="1" dirty="0">
                <a:solidFill>
                  <a:srgbClr val="FF0000"/>
                </a:solidFill>
              </a:rPr>
              <a:t>constrained</a:t>
            </a:r>
            <a:r>
              <a:rPr lang="en-US" sz="2400" dirty="0"/>
              <a:t> to taking </a:t>
            </a:r>
            <a:r>
              <a:rPr lang="en-US" sz="2400" b="1" dirty="0">
                <a:solidFill>
                  <a:srgbClr val="0070C0"/>
                </a:solidFill>
              </a:rPr>
              <a:t>unit</a:t>
            </a:r>
            <a:r>
              <a:rPr lang="en-US" sz="2400" dirty="0"/>
              <a:t> steps in the </a:t>
            </a:r>
            <a:r>
              <a:rPr lang="en-US" sz="2400" b="1" dirty="0">
                <a:solidFill>
                  <a:srgbClr val="00B050"/>
                </a:solidFill>
              </a:rPr>
              <a:t>four cardinal directions, </a:t>
            </a:r>
            <a:r>
              <a:rPr lang="en-US" sz="2400" dirty="0"/>
              <a:t>forcing the walk to traverse only the integer (</a:t>
            </a:r>
            <a:r>
              <a:rPr lang="en-US" sz="2400" b="1" dirty="0"/>
              <a:t>lattice</a:t>
            </a:r>
            <a:r>
              <a:rPr lang="en-US" sz="2400" dirty="0"/>
              <a:t>) coordinates of a 2-D grid</a:t>
            </a:r>
          </a:p>
          <a:p>
            <a:r>
              <a:rPr lang="en-US" sz="2400" dirty="0"/>
              <a:t>Imagine each walk starts at the origin </a:t>
            </a:r>
            <a:r>
              <a:rPr lang="en-US" sz="2400" b="1" dirty="0"/>
              <a:t>(0,0) </a:t>
            </a:r>
            <a:r>
              <a:rPr lang="en-US" sz="2400" dirty="0"/>
              <a:t>and that the </a:t>
            </a:r>
            <a:r>
              <a:rPr lang="en-US" sz="2400" b="1" dirty="0"/>
              <a:t>total steps for </a:t>
            </a:r>
            <a:r>
              <a:rPr lang="en-US" sz="2400" dirty="0"/>
              <a:t>each walk can vary from </a:t>
            </a:r>
            <a:r>
              <a:rPr lang="en-US" sz="2400" b="1" dirty="0">
                <a:solidFill>
                  <a:srgbClr val="7030A0"/>
                </a:solidFill>
              </a:rPr>
              <a:t>1 to 200</a:t>
            </a:r>
          </a:p>
          <a:p>
            <a:r>
              <a:rPr lang="en-US" sz="2400" dirty="0"/>
              <a:t>As </a:t>
            </a:r>
            <a:r>
              <a:rPr lang="en-US" sz="2400" i="1" dirty="0"/>
              <a:t>a function of the number of steps taken</a:t>
            </a:r>
            <a:r>
              <a:rPr lang="en-US" sz="2400" dirty="0"/>
              <a:t>, how far away from the origin (using Cartesian straight-line distance) will the </a:t>
            </a:r>
            <a:r>
              <a:rPr lang="en-US" sz="2400" u="sng" dirty="0"/>
              <a:t>average</a:t>
            </a:r>
            <a:r>
              <a:rPr lang="en-US" sz="2400" dirty="0"/>
              <a:t> walk </a:t>
            </a:r>
            <a:r>
              <a:rPr lang="en-US" sz="2400" b="1" dirty="0">
                <a:solidFill>
                  <a:srgbClr val="FF0000"/>
                </a:solidFill>
              </a:rPr>
              <a:t>end</a:t>
            </a:r>
            <a:r>
              <a:rPr lang="en-US" sz="2400" dirty="0"/>
              <a:t>?</a:t>
            </a:r>
          </a:p>
          <a:p>
            <a:r>
              <a:rPr lang="en-US" sz="2400" dirty="0"/>
              <a:t>We will take </a:t>
            </a:r>
            <a:r>
              <a:rPr lang="en-US" sz="2400" b="1" dirty="0"/>
              <a:t>50,000</a:t>
            </a:r>
            <a:r>
              <a:rPr lang="en-US" sz="2400" dirty="0"/>
              <a:t> walks of each length (1 to 200) and compute the </a:t>
            </a:r>
            <a:r>
              <a:rPr lang="en-US" sz="2400" b="1" dirty="0">
                <a:solidFill>
                  <a:srgbClr val="0070C0"/>
                </a:solidFill>
              </a:rPr>
              <a:t>average</a:t>
            </a:r>
            <a:r>
              <a:rPr lang="en-US" sz="2400" dirty="0"/>
              <a:t> final Euclidian distance from the origin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5657CF9-B82D-BA6F-B441-B1D933DF63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57" y="1796188"/>
            <a:ext cx="7314286" cy="406666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EF893C0-737C-8291-A83F-8282FF198B4E}"/>
              </a:ext>
            </a:extLst>
          </p:cNvPr>
          <p:cNvGrpSpPr/>
          <p:nvPr/>
        </p:nvGrpSpPr>
        <p:grpSpPr>
          <a:xfrm>
            <a:off x="2225857" y="2279795"/>
            <a:ext cx="1076632" cy="369332"/>
            <a:chOff x="4968362" y="2079211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95734E-3741-1AF4-DFD5-49CEE3039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AAC250-E97D-B90B-9EB1-BE7E1DE699D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71773A8-6C36-0AC3-B8CE-FA175627A2D3}"/>
              </a:ext>
            </a:extLst>
          </p:cNvPr>
          <p:cNvGrpSpPr/>
          <p:nvPr/>
        </p:nvGrpSpPr>
        <p:grpSpPr>
          <a:xfrm>
            <a:off x="2857841" y="2966006"/>
            <a:ext cx="1076632" cy="369332"/>
            <a:chOff x="4704120" y="2356972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1C88166-6781-26F6-4F27-A00ED6C623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4603DA-D5C0-89A7-E3EF-15693D6FB69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5FB0C5-19C0-5609-582D-2B49EB7E3165}"/>
              </a:ext>
            </a:extLst>
          </p:cNvPr>
          <p:cNvGrpSpPr/>
          <p:nvPr/>
        </p:nvGrpSpPr>
        <p:grpSpPr>
          <a:xfrm>
            <a:off x="3178039" y="3644855"/>
            <a:ext cx="1068643" cy="369332"/>
            <a:chOff x="3647644" y="4910075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351FB0-2B18-CEA6-1122-0C95432D057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EA20B6F-8DD3-CA80-53EC-98CD8DBAD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773BDB-47B1-EE8B-68AE-034D69183284}"/>
              </a:ext>
            </a:extLst>
          </p:cNvPr>
          <p:cNvGrpSpPr/>
          <p:nvPr/>
        </p:nvGrpSpPr>
        <p:grpSpPr>
          <a:xfrm>
            <a:off x="4081699" y="4353951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364CC7-DEB8-C669-C61F-FCA522DE34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648584A-313D-0521-6A69-1738C5BA1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E2D18A1-6C0E-B303-6CB1-B3856D04A041}"/>
              </a:ext>
            </a:extLst>
          </p:cNvPr>
          <p:cNvGrpSpPr/>
          <p:nvPr/>
        </p:nvGrpSpPr>
        <p:grpSpPr>
          <a:xfrm>
            <a:off x="6329322" y="4568845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07C6BB-3938-F213-C65C-5EC46DB9A79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06CC637-7FCF-BF90-4B88-319538302E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2BDDECC-5A60-3505-048D-2268464D94E2}"/>
              </a:ext>
            </a:extLst>
          </p:cNvPr>
          <p:cNvSpPr/>
          <p:nvPr/>
        </p:nvSpPr>
        <p:spPr>
          <a:xfrm>
            <a:off x="2463590" y="4625995"/>
            <a:ext cx="1194010" cy="2449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2A29F-4DEC-0D1F-EA56-8B474B4E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57" y="1804680"/>
            <a:ext cx="6714286" cy="45333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AB10BD-AEB8-5CD8-E6AC-CE12C9747C87}"/>
              </a:ext>
            </a:extLst>
          </p:cNvPr>
          <p:cNvGrpSpPr/>
          <p:nvPr/>
        </p:nvGrpSpPr>
        <p:grpSpPr>
          <a:xfrm>
            <a:off x="1893349" y="182735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AE846F2-3A13-F606-E62F-0F1400E96C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035819-2DCB-7365-5D87-F3A0EF7DCE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2F1FBF-199B-3F26-B317-AAC87147F84B}"/>
              </a:ext>
            </a:extLst>
          </p:cNvPr>
          <p:cNvGrpSpPr/>
          <p:nvPr/>
        </p:nvGrpSpPr>
        <p:grpSpPr>
          <a:xfrm>
            <a:off x="5596291" y="206685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214710-DE91-A717-F4FA-99D3371E2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81FCA5-E7C0-C9CC-945F-30D4BE77DBF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74A9C7-BB41-B151-62ED-D87EE33AC8BC}"/>
              </a:ext>
            </a:extLst>
          </p:cNvPr>
          <p:cNvGrpSpPr/>
          <p:nvPr/>
        </p:nvGrpSpPr>
        <p:grpSpPr>
          <a:xfrm>
            <a:off x="4559176" y="2972358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4D3D2B-51A5-14B2-3DBC-1E4B5D4A081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50A3B77-1C8D-EE72-DA19-6E283D4145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4BB396-C385-D124-C2BC-FA0ED0965982}"/>
              </a:ext>
            </a:extLst>
          </p:cNvPr>
          <p:cNvGrpSpPr/>
          <p:nvPr/>
        </p:nvGrpSpPr>
        <p:grpSpPr>
          <a:xfrm>
            <a:off x="3639750" y="343655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B21415-8129-AA2C-EADB-229D4867104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EB754B0-14FA-B349-BE9F-0909A193C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CDAE86-F4A6-9EB5-628B-0DAAE102FBCF}"/>
              </a:ext>
            </a:extLst>
          </p:cNvPr>
          <p:cNvGrpSpPr/>
          <p:nvPr/>
        </p:nvGrpSpPr>
        <p:grpSpPr>
          <a:xfrm>
            <a:off x="4512361" y="4132773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0BCDC0-EBA7-CCFB-44BB-33248B580CF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E70FF3-6B68-44D7-AC0F-EF50A745AB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A036CB-BE45-EBB9-A4EB-A73909792497}"/>
              </a:ext>
            </a:extLst>
          </p:cNvPr>
          <p:cNvGrpSpPr/>
          <p:nvPr/>
        </p:nvGrpSpPr>
        <p:grpSpPr>
          <a:xfrm>
            <a:off x="5698238" y="4574407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6DE404-F102-8AB0-262D-C2ADDD38A1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FDA418-1905-8F56-AE7F-38AD2086F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B83F07-6042-10F9-C6EA-B9A65ED8E467}"/>
              </a:ext>
            </a:extLst>
          </p:cNvPr>
          <p:cNvGrpSpPr/>
          <p:nvPr/>
        </p:nvGrpSpPr>
        <p:grpSpPr>
          <a:xfrm>
            <a:off x="7311737" y="4810082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092CF3-201F-C863-D9B9-9A07CB8B26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C7E3992-46BB-2939-7930-8DE115C04C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82392A-97CE-DDDF-380E-A22C7C592B97}"/>
              </a:ext>
            </a:extLst>
          </p:cNvPr>
          <p:cNvGrpSpPr/>
          <p:nvPr/>
        </p:nvGrpSpPr>
        <p:grpSpPr>
          <a:xfrm>
            <a:off x="7110362" y="5253100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5F0C17-03F9-135D-832B-9FB1103554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9235DA7-10E2-C0F0-96C0-7908E7965A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3DE98C-A449-FB94-C50B-B72A0BA11724}"/>
              </a:ext>
            </a:extLst>
          </p:cNvPr>
          <p:cNvGrpSpPr/>
          <p:nvPr/>
        </p:nvGrpSpPr>
        <p:grpSpPr>
          <a:xfrm>
            <a:off x="5852203" y="571506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130567-0C31-1DBD-61EB-668DC1CC8FF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4D8D18-584F-37A3-5027-79CA5148D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618A547-46C8-F2CC-832E-820C9CC7EFFF}"/>
              </a:ext>
            </a:extLst>
          </p:cNvPr>
          <p:cNvGrpSpPr/>
          <p:nvPr/>
        </p:nvGrpSpPr>
        <p:grpSpPr>
          <a:xfrm>
            <a:off x="3217718" y="593751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11D4F-730E-62E3-FD40-04422130CF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C7C48A5-DE59-0713-688C-D4A8387C39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B47114F-BDAE-6058-885B-DB1F023C588D}"/>
              </a:ext>
            </a:extLst>
          </p:cNvPr>
          <p:cNvSpPr/>
          <p:nvPr/>
        </p:nvSpPr>
        <p:spPr>
          <a:xfrm>
            <a:off x="5159518" y="4641068"/>
            <a:ext cx="538720" cy="2449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C2978D-8498-01CB-D7A3-6DE60AD5C59F}"/>
              </a:ext>
            </a:extLst>
          </p:cNvPr>
          <p:cNvSpPr/>
          <p:nvPr/>
        </p:nvSpPr>
        <p:spPr>
          <a:xfrm>
            <a:off x="3986337" y="3948861"/>
            <a:ext cx="538720" cy="2449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CF85CD-782B-147F-C0F5-983B23C2942D}"/>
                  </a:ext>
                </a:extLst>
              </p:cNvPr>
              <p:cNvSpPr txBox="1"/>
              <p:nvPr/>
            </p:nvSpPr>
            <p:spPr>
              <a:xfrm>
                <a:off x="5400690" y="3329412"/>
                <a:ext cx="21610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dims=2 for a 2D Grid: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Either a vertical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or horizontal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step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CF85CD-782B-147F-C0F5-983B23C29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690" y="3329412"/>
                <a:ext cx="2161008" cy="830997"/>
              </a:xfrm>
              <a:prstGeom prst="rect">
                <a:avLst/>
              </a:prstGeom>
              <a:blipFill>
                <a:blip r:embed="rId3"/>
                <a:stretch>
                  <a:fillRect l="-1412" t="-2206" r="-339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25C0B0-9958-9ED1-22C6-B54F19924715}"/>
                  </a:ext>
                </a:extLst>
              </p:cNvPr>
              <p:cNvSpPr txBox="1"/>
              <p:nvPr/>
            </p:nvSpPr>
            <p:spPr>
              <a:xfrm>
                <a:off x="345960" y="4466685"/>
                <a:ext cx="2365680" cy="5847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h=0 : horizontal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step</a:t>
                </a:r>
              </a:p>
              <a:p>
                <a:r>
                  <a:rPr lang="en-US" sz="1100" dirty="0">
                    <a:solidFill>
                      <a:schemeClr val="bg1"/>
                    </a:solidFill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</a:rPr>
                  <a:t>h=1 : vertical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step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125C0B0-9958-9ED1-22C6-B54F1992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60" y="4466685"/>
                <a:ext cx="2365680" cy="584775"/>
              </a:xfrm>
              <a:prstGeom prst="rect">
                <a:avLst/>
              </a:prstGeom>
              <a:blipFill>
                <a:blip r:embed="rId4"/>
                <a:stretch>
                  <a:fillRect l="-256" t="-2041" b="-1122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60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6" grpId="0"/>
      <p:bldP spid="3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5657CF9-B82D-BA6F-B441-B1D933DF63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57" y="1796188"/>
            <a:ext cx="7314286" cy="406666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EF893C0-737C-8291-A83F-8282FF198B4E}"/>
              </a:ext>
            </a:extLst>
          </p:cNvPr>
          <p:cNvGrpSpPr/>
          <p:nvPr/>
        </p:nvGrpSpPr>
        <p:grpSpPr>
          <a:xfrm>
            <a:off x="2225857" y="2279795"/>
            <a:ext cx="1076632" cy="369332"/>
            <a:chOff x="4968362" y="2079211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95734E-3741-1AF4-DFD5-49CEE3039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AAC250-E97D-B90B-9EB1-BE7E1DE699D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71773A8-6C36-0AC3-B8CE-FA175627A2D3}"/>
              </a:ext>
            </a:extLst>
          </p:cNvPr>
          <p:cNvGrpSpPr/>
          <p:nvPr/>
        </p:nvGrpSpPr>
        <p:grpSpPr>
          <a:xfrm>
            <a:off x="2857841" y="2966006"/>
            <a:ext cx="1076632" cy="369332"/>
            <a:chOff x="4704120" y="2356972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1C88166-6781-26F6-4F27-A00ED6C623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4603DA-D5C0-89A7-E3EF-15693D6FB69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5FB0C5-19C0-5609-582D-2B49EB7E3165}"/>
              </a:ext>
            </a:extLst>
          </p:cNvPr>
          <p:cNvGrpSpPr/>
          <p:nvPr/>
        </p:nvGrpSpPr>
        <p:grpSpPr>
          <a:xfrm>
            <a:off x="3178039" y="3644855"/>
            <a:ext cx="1068643" cy="369332"/>
            <a:chOff x="3647644" y="4910075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351FB0-2B18-CEA6-1122-0C95432D057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EA20B6F-8DD3-CA80-53EC-98CD8DBAD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773BDB-47B1-EE8B-68AE-034D69183284}"/>
              </a:ext>
            </a:extLst>
          </p:cNvPr>
          <p:cNvGrpSpPr/>
          <p:nvPr/>
        </p:nvGrpSpPr>
        <p:grpSpPr>
          <a:xfrm>
            <a:off x="4081699" y="4353951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364CC7-DEB8-C669-C61F-FCA522DE34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648584A-313D-0521-6A69-1738C5BA1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E2D18A1-6C0E-B303-6CB1-B3856D04A041}"/>
              </a:ext>
            </a:extLst>
          </p:cNvPr>
          <p:cNvGrpSpPr/>
          <p:nvPr/>
        </p:nvGrpSpPr>
        <p:grpSpPr>
          <a:xfrm>
            <a:off x="6329322" y="4568845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07C6BB-3938-F213-C65C-5EC46DB9A79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06CC637-7FCF-BF90-4B88-319538302E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990C03-8007-AD99-E5A8-9423A56A1892}"/>
              </a:ext>
            </a:extLst>
          </p:cNvPr>
          <p:cNvGrpSpPr/>
          <p:nvPr/>
        </p:nvGrpSpPr>
        <p:grpSpPr>
          <a:xfrm>
            <a:off x="4460659" y="4792002"/>
            <a:ext cx="1076632" cy="369332"/>
            <a:chOff x="2157212" y="5356391"/>
            <a:chExt cx="1076632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55C37-586B-0A71-2B67-6EA3C7073B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673BCD9-C0AA-4AFB-BB4A-F09F0B8885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AC769E-3263-D584-6775-50D4793A2D27}"/>
              </a:ext>
            </a:extLst>
          </p:cNvPr>
          <p:cNvGrpSpPr/>
          <p:nvPr/>
        </p:nvGrpSpPr>
        <p:grpSpPr>
          <a:xfrm>
            <a:off x="5513152" y="5241654"/>
            <a:ext cx="1076632" cy="369332"/>
            <a:chOff x="2157212" y="5356391"/>
            <a:chExt cx="107663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8640FA-F474-1EEF-0F94-8ECFB07DC0C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A33FD4-F9DD-B080-087A-6FE2AE942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140950-553C-39AC-36FE-8DBC4219B4C6}"/>
              </a:ext>
            </a:extLst>
          </p:cNvPr>
          <p:cNvGrpSpPr/>
          <p:nvPr/>
        </p:nvGrpSpPr>
        <p:grpSpPr>
          <a:xfrm>
            <a:off x="4565198" y="5478408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5718B1-4E57-15A7-4DA9-F0E0BBB17BC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D6812D8-A651-3F1E-447D-88677CC76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2683AF2-F1DE-7DD2-1133-0BA48C3DA688}"/>
              </a:ext>
            </a:extLst>
          </p:cNvPr>
          <p:cNvSpPr/>
          <p:nvPr/>
        </p:nvSpPr>
        <p:spPr>
          <a:xfrm>
            <a:off x="2463590" y="4625995"/>
            <a:ext cx="1194010" cy="2449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420CA2-E878-BF6F-401B-8E4A0C785D7D}"/>
              </a:ext>
            </a:extLst>
          </p:cNvPr>
          <p:cNvGrpSpPr/>
          <p:nvPr/>
        </p:nvGrpSpPr>
        <p:grpSpPr>
          <a:xfrm>
            <a:off x="1339551" y="4046616"/>
            <a:ext cx="1200473" cy="1979497"/>
            <a:chOff x="271052" y="714716"/>
            <a:chExt cx="1200473" cy="19794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4F7EE2-D26F-13DE-6AFD-479CCB50D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53CE27-C60A-324F-1651-54DB4574615F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A020DCB-83B2-D88D-9E2A-C7AD150EA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053" y="3351253"/>
            <a:ext cx="4062396" cy="33702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5F461C-EEF6-B4A3-F2E1-5A756C3C4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762" y="1646491"/>
            <a:ext cx="5590476" cy="170476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E11DAFB-E03D-5DAA-2EDE-7292CBDF87DC}"/>
              </a:ext>
            </a:extLst>
          </p:cNvPr>
          <p:cNvGrpSpPr/>
          <p:nvPr/>
        </p:nvGrpSpPr>
        <p:grpSpPr>
          <a:xfrm>
            <a:off x="3933674" y="164649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21141E7-A682-544E-851A-4CF128563E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19D89D-0402-EBF3-2AC2-C8BA22CBC93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79A92F-D3AC-9940-D418-3E7D6DC69C42}"/>
              </a:ext>
            </a:extLst>
          </p:cNvPr>
          <p:cNvGrpSpPr/>
          <p:nvPr/>
        </p:nvGrpSpPr>
        <p:grpSpPr>
          <a:xfrm>
            <a:off x="3314067" y="1880311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0CED76-9098-AD0A-B36D-075C19DA2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CCBAC2-39A1-2121-7BB0-261AC905DF5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A32EFC-29DD-B4FE-8284-29DEC5DCBC7B}"/>
              </a:ext>
            </a:extLst>
          </p:cNvPr>
          <p:cNvGrpSpPr/>
          <p:nvPr/>
        </p:nvGrpSpPr>
        <p:grpSpPr>
          <a:xfrm>
            <a:off x="7209460" y="2102762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3003C0-7153-F448-E60A-CBA6D9C7BB7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7A6127B-8AC5-A077-F83D-2F1E03DF8A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8CF0E2-C577-300C-710E-F37A0DE33C19}"/>
              </a:ext>
            </a:extLst>
          </p:cNvPr>
          <p:cNvGrpSpPr/>
          <p:nvPr/>
        </p:nvGrpSpPr>
        <p:grpSpPr>
          <a:xfrm>
            <a:off x="6606406" y="2349069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984274-6841-902C-390F-6D5E8B8C03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98CFF0A-7899-1E27-FD89-1A0AF0019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49719A-3654-81A6-66CC-8D0089E2E325}"/>
              </a:ext>
            </a:extLst>
          </p:cNvPr>
          <p:cNvGrpSpPr/>
          <p:nvPr/>
        </p:nvGrpSpPr>
        <p:grpSpPr>
          <a:xfrm>
            <a:off x="5713143" y="2577405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C3F751-F15A-9201-BE3C-456FAA7C802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76247-FB14-BCAE-EB4F-8DE41978E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9F2A672-D50C-B479-F7A9-A30BEDA4830A}"/>
              </a:ext>
            </a:extLst>
          </p:cNvPr>
          <p:cNvGrpSpPr/>
          <p:nvPr/>
        </p:nvGrpSpPr>
        <p:grpSpPr>
          <a:xfrm>
            <a:off x="2885328" y="2787388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4D2782-C396-778E-77C5-FC3065F6A9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E49EE39-D891-D2F5-1B39-473911270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44468E-468F-5BC3-F66A-C4B9846E129D}"/>
              </a:ext>
            </a:extLst>
          </p:cNvPr>
          <p:cNvGrpSpPr/>
          <p:nvPr/>
        </p:nvGrpSpPr>
        <p:grpSpPr>
          <a:xfrm>
            <a:off x="3437896" y="3019705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6016B3-F40A-EA5A-43C7-4CAB9FD383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AC3C4A6-2A75-7531-9FEB-188F3548BF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0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0A57DA3-F241-4151-A244-C0FD12C278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19" y="1750948"/>
            <a:ext cx="6104762" cy="380952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E10F35D-EFF1-C85E-7FCB-53A799553F64}"/>
              </a:ext>
            </a:extLst>
          </p:cNvPr>
          <p:cNvGrpSpPr/>
          <p:nvPr/>
        </p:nvGrpSpPr>
        <p:grpSpPr>
          <a:xfrm>
            <a:off x="6200850" y="1750948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479E691-0A8B-BCEC-08EE-295D8E5C8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6D3E2E-DA31-D0AA-9A87-FB4AC515ED1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5F7928-26E6-85C3-868D-8D40C1852FD2}"/>
              </a:ext>
            </a:extLst>
          </p:cNvPr>
          <p:cNvGrpSpPr/>
          <p:nvPr/>
        </p:nvGrpSpPr>
        <p:grpSpPr>
          <a:xfrm>
            <a:off x="3990426" y="2205420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848E36-F327-8C4F-DB51-925C6678B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CF7AA2-C045-91B9-D968-D44FEF6EE89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6329D8-5012-CD12-5D8A-8B8DC3CBC6D8}"/>
              </a:ext>
            </a:extLst>
          </p:cNvPr>
          <p:cNvGrpSpPr/>
          <p:nvPr/>
        </p:nvGrpSpPr>
        <p:grpSpPr>
          <a:xfrm>
            <a:off x="4010920" y="2437961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FADF3FA-E427-FCF6-2C45-2E19D3448A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CEFC029-45BC-0823-A171-1C2CBD033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BE22D8-07D8-DEAC-B0F1-C15D99556163}"/>
              </a:ext>
            </a:extLst>
          </p:cNvPr>
          <p:cNvGrpSpPr/>
          <p:nvPr/>
        </p:nvGrpSpPr>
        <p:grpSpPr>
          <a:xfrm>
            <a:off x="7289636" y="2916159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050993-02B1-B7D9-3A0A-0B830EC7811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354FF8-A3E4-56D2-434C-1BB684C5F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7E4128-BEAB-0A59-1278-22F3360398EE}"/>
              </a:ext>
            </a:extLst>
          </p:cNvPr>
          <p:cNvGrpSpPr/>
          <p:nvPr/>
        </p:nvGrpSpPr>
        <p:grpSpPr>
          <a:xfrm>
            <a:off x="4060290" y="3580253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79F0D6-FC7C-9FA7-1EE1-88677F33BE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A39D731-E8DA-E79C-8A3F-A4971AF02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FCBC6A-FDCE-BEC2-28BB-E642DC1F95E6}"/>
              </a:ext>
            </a:extLst>
          </p:cNvPr>
          <p:cNvGrpSpPr/>
          <p:nvPr/>
        </p:nvGrpSpPr>
        <p:grpSpPr>
          <a:xfrm>
            <a:off x="7017571" y="4027168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0FFE17-4B52-3D9E-F46A-A6B698DFE4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EF6613-1966-AB24-2CB8-6FC5DA482E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6BBD0C-6412-3384-A3B1-8EA01AEACB7F}"/>
              </a:ext>
            </a:extLst>
          </p:cNvPr>
          <p:cNvGrpSpPr/>
          <p:nvPr/>
        </p:nvGrpSpPr>
        <p:grpSpPr>
          <a:xfrm>
            <a:off x="6945617" y="4259366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13611A-E4CE-9ADC-EB29-5F8C746481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2F2E94-7E60-A954-51CD-C3E041BAD4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3C77B43-9991-B8AD-E7C8-B05095D5320E}"/>
              </a:ext>
            </a:extLst>
          </p:cNvPr>
          <p:cNvGrpSpPr/>
          <p:nvPr/>
        </p:nvGrpSpPr>
        <p:grpSpPr>
          <a:xfrm>
            <a:off x="5919634" y="4572235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346551-E556-7C0D-6BAD-27A6398536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6DA5544-4946-0AC7-ECCF-BC3FEE163B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2EE9D9-0A2D-85AE-383D-031834F4F38B}"/>
              </a:ext>
            </a:extLst>
          </p:cNvPr>
          <p:cNvGrpSpPr/>
          <p:nvPr/>
        </p:nvGrpSpPr>
        <p:grpSpPr>
          <a:xfrm>
            <a:off x="6227984" y="3802787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14DAAE-1BA8-71AB-098A-6ABA5E3A691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FAF7C3D-EB9F-C5A2-2A7F-8751427944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78C0BC-38E8-1EEE-0D62-0A3CA36A7536}"/>
              </a:ext>
            </a:extLst>
          </p:cNvPr>
          <p:cNvGrpSpPr/>
          <p:nvPr/>
        </p:nvGrpSpPr>
        <p:grpSpPr>
          <a:xfrm>
            <a:off x="2611267" y="5161090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948D25-0777-0FB8-BD7C-E9E9CE9D8B7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E150807-6F57-B9BD-5E48-374CBCC48F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F46C12-A142-104A-7419-34D0CBDDF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91226"/>
              </p:ext>
            </p:extLst>
          </p:nvPr>
        </p:nvGraphicFramePr>
        <p:xfrm>
          <a:off x="259245" y="2228067"/>
          <a:ext cx="11738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929">
                  <a:extLst>
                    <a:ext uri="{9D8B030D-6E8A-4147-A177-3AD203B41FA5}">
                      <a16:colId xmlns:a16="http://schemas.microsoft.com/office/drawing/2014/main" val="1619043322"/>
                    </a:ext>
                  </a:extLst>
                </a:gridCol>
                <a:gridCol w="586929">
                  <a:extLst>
                    <a:ext uri="{9D8B030D-6E8A-4147-A177-3AD203B41FA5}">
                      <a16:colId xmlns:a16="http://schemas.microsoft.com/office/drawing/2014/main" val="1482677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37371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EA8F2C-4D2D-435B-F304-A22AB2D87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757088"/>
              </p:ext>
            </p:extLst>
          </p:nvPr>
        </p:nvGraphicFramePr>
        <p:xfrm>
          <a:off x="259245" y="3617367"/>
          <a:ext cx="11738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929">
                  <a:extLst>
                    <a:ext uri="{9D8B030D-6E8A-4147-A177-3AD203B41FA5}">
                      <a16:colId xmlns:a16="http://schemas.microsoft.com/office/drawing/2014/main" val="1619043322"/>
                    </a:ext>
                  </a:extLst>
                </a:gridCol>
                <a:gridCol w="586929">
                  <a:extLst>
                    <a:ext uri="{9D8B030D-6E8A-4147-A177-3AD203B41FA5}">
                      <a16:colId xmlns:a16="http://schemas.microsoft.com/office/drawing/2014/main" val="1482677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37371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41B677D-6ED8-2892-7B30-0DE12E6149BE}"/>
              </a:ext>
            </a:extLst>
          </p:cNvPr>
          <p:cNvSpPr/>
          <p:nvPr/>
        </p:nvSpPr>
        <p:spPr>
          <a:xfrm>
            <a:off x="259245" y="2228067"/>
            <a:ext cx="572028" cy="34668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8D48D-656A-8EE3-0B92-16EE3E523EFB}"/>
              </a:ext>
            </a:extLst>
          </p:cNvPr>
          <p:cNvSpPr/>
          <p:nvPr/>
        </p:nvSpPr>
        <p:spPr>
          <a:xfrm>
            <a:off x="858874" y="3616719"/>
            <a:ext cx="572028" cy="34668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random_walk_lattice.py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E4F3E-7EE3-B8E6-6B24-5A5E9AEC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4" y="1601813"/>
            <a:ext cx="7800252" cy="38845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/>
              <p:nvPr/>
            </p:nvSpPr>
            <p:spPr>
              <a:xfrm>
                <a:off x="2203554" y="5734465"/>
                <a:ext cx="1235595" cy="557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554" y="5734465"/>
                <a:ext cx="1235595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/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D8B2655-9345-112E-F2B6-2F68E6053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88" y="4245429"/>
            <a:ext cx="1952381" cy="18095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09FB98-A40F-B932-7697-A80DD3BF7624}"/>
              </a:ext>
            </a:extLst>
          </p:cNvPr>
          <p:cNvSpPr/>
          <p:nvPr/>
        </p:nvSpPr>
        <p:spPr>
          <a:xfrm rot="10800000">
            <a:off x="3841228" y="5932156"/>
            <a:ext cx="2173575" cy="162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F31932-5440-FF14-50E2-F1805645F402}"/>
              </a:ext>
            </a:extLst>
          </p:cNvPr>
          <p:cNvSpPr/>
          <p:nvPr/>
        </p:nvSpPr>
        <p:spPr>
          <a:xfrm>
            <a:off x="2106118" y="5666282"/>
            <a:ext cx="1528997" cy="690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/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blipFill>
                <a:blip r:embed="rId6"/>
                <a:stretch>
                  <a:fillRect l="-1575" t="-2174" r="-433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AD0F3C-E447-81DF-A15B-53B9B435D80E}"/>
                  </a:ext>
                </a:extLst>
              </p:cNvPr>
              <p:cNvSpPr txBox="1"/>
              <p:nvPr/>
            </p:nvSpPr>
            <p:spPr>
              <a:xfrm>
                <a:off x="5224492" y="2978080"/>
                <a:ext cx="1303306" cy="492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𝑎𝑣𝑔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AD0F3C-E447-81DF-A15B-53B9B435D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492" y="2978080"/>
                <a:ext cx="1303306" cy="4922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84BA4D9-F516-5B71-9146-E45894F2741B}"/>
              </a:ext>
            </a:extLst>
          </p:cNvPr>
          <p:cNvSpPr txBox="1"/>
          <p:nvPr/>
        </p:nvSpPr>
        <p:spPr>
          <a:xfrm>
            <a:off x="513887" y="5549651"/>
            <a:ext cx="126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a walk on a </a:t>
            </a:r>
            <a:r>
              <a:rPr lang="en-US" b="1" dirty="0"/>
              <a:t>fixed</a:t>
            </a:r>
            <a:r>
              <a:rPr lang="en-US" dirty="0"/>
              <a:t> </a:t>
            </a:r>
            <a:r>
              <a:rPr lang="en-US" i="1" dirty="0"/>
              <a:t>lattice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3F8857-061B-73D8-4757-6F6CC41C265F}"/>
              </a:ext>
            </a:extLst>
          </p:cNvPr>
          <p:cNvSpPr/>
          <p:nvPr/>
        </p:nvSpPr>
        <p:spPr>
          <a:xfrm>
            <a:off x="5826125" y="1874142"/>
            <a:ext cx="1762101" cy="180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343D6E-299D-53E1-0E29-FABE25F19F6C}"/>
                  </a:ext>
                </a:extLst>
              </p:cNvPr>
              <p:cNvSpPr txBox="1"/>
              <p:nvPr/>
            </p:nvSpPr>
            <p:spPr>
              <a:xfrm>
                <a:off x="5224492" y="2211322"/>
                <a:ext cx="2262158" cy="492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US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𝑎𝑣𝑔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343D6E-299D-53E1-0E29-FABE25F19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492" y="2211322"/>
                <a:ext cx="2262158" cy="4922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2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2" grpId="0" animBg="1"/>
      <p:bldP spid="13" grpId="0"/>
      <p:bldP spid="7" grpId="0"/>
      <p:bldP spid="9" grpId="0"/>
      <p:bldP spid="10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590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" y="1807125"/>
            <a:ext cx="3503458" cy="350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Centroid</a:t>
                </a:r>
                <a:r>
                  <a:rPr lang="en-US" sz="2400" dirty="0"/>
                  <a:t> = center of mass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Circumcenter</a:t>
                </a:r>
                <a:r>
                  <a:rPr lang="en-US" sz="2400" dirty="0"/>
                  <a:t> = intersection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side</a:t>
                </a:r>
                <a:r>
                  <a:rPr lang="en-US" sz="2400" dirty="0"/>
                  <a:t> bisectors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Orthocenter</a:t>
                </a:r>
                <a:r>
                  <a:rPr lang="en-US" sz="2400" dirty="0"/>
                  <a:t> = intersection of the altitudes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blipFill>
                <a:blip r:embed="rId3"/>
                <a:stretch>
                  <a:fillRect l="-2118" t="-182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E84349-B52A-AD06-17F7-8A82C897D75B}"/>
              </a:ext>
            </a:extLst>
          </p:cNvPr>
          <p:cNvSpPr txBox="1"/>
          <p:nvPr/>
        </p:nvSpPr>
        <p:spPr>
          <a:xfrm>
            <a:off x="4734081" y="4765299"/>
            <a:ext cx="34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Euler Line gives a unique statistical fingerprint for a triangle and is used in facial image recognition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017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4" y="1550830"/>
            <a:ext cx="4902252" cy="489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695D50-5429-7F53-FC25-D70D661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40290-BB59-7C9B-4098-3ACAA49EB335}"/>
              </a:ext>
            </a:extLst>
          </p:cNvPr>
          <p:cNvSpPr/>
          <p:nvPr/>
        </p:nvSpPr>
        <p:spPr>
          <a:xfrm>
            <a:off x="4219731" y="1690689"/>
            <a:ext cx="831954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7A2A0-3D01-BD41-FFD1-2426BA17A5C0}"/>
              </a:ext>
            </a:extLst>
          </p:cNvPr>
          <p:cNvSpPr/>
          <p:nvPr/>
        </p:nvSpPr>
        <p:spPr>
          <a:xfrm>
            <a:off x="4204741" y="2926311"/>
            <a:ext cx="532151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92F85D-886A-AE43-54CE-DA38943F02DE}"/>
              </a:ext>
            </a:extLst>
          </p:cNvPr>
          <p:cNvSpPr/>
          <p:nvPr/>
        </p:nvSpPr>
        <p:spPr>
          <a:xfrm>
            <a:off x="4219731" y="5604554"/>
            <a:ext cx="712033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7FD491-B8FF-9DF2-1C78-09BC06A62254}"/>
              </a:ext>
            </a:extLst>
          </p:cNvPr>
          <p:cNvCxnSpPr>
            <a:stCxn id="7" idx="3"/>
            <a:endCxn id="11" idx="3"/>
          </p:cNvCxnSpPr>
          <p:nvPr/>
        </p:nvCxnSpPr>
        <p:spPr>
          <a:xfrm flipH="1">
            <a:off x="4736892" y="1800968"/>
            <a:ext cx="314793" cy="1235622"/>
          </a:xfrm>
          <a:prstGeom prst="bentConnector3">
            <a:avLst>
              <a:gd name="adj1" fmla="val -7261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F532E-4385-4861-68B9-AAD8B839814F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4736892" y="3036590"/>
            <a:ext cx="194872" cy="2678243"/>
          </a:xfrm>
          <a:prstGeom prst="bentConnector3">
            <a:avLst>
              <a:gd name="adj1" fmla="val 278846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25C290-AD70-BEC8-7BF9-CBC01CBD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74" y="1583499"/>
            <a:ext cx="3400000" cy="47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676D1-0FD2-FB5B-03C9-CF858F4B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78902"/>
            <a:ext cx="3533333" cy="241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B63580-37EF-7B48-5577-F40258FBE067}"/>
              </a:ext>
            </a:extLst>
          </p:cNvPr>
          <p:cNvGrpSpPr/>
          <p:nvPr/>
        </p:nvGrpSpPr>
        <p:grpSpPr>
          <a:xfrm>
            <a:off x="3952343" y="1786576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4D1AE8-47A6-DB10-0113-A93E6D2EE6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BB90DD-23FA-8ED1-7082-B4839B98B8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CFF2FC-6316-EBF8-2951-496E7393A420}"/>
              </a:ext>
            </a:extLst>
          </p:cNvPr>
          <p:cNvGrpSpPr/>
          <p:nvPr/>
        </p:nvGrpSpPr>
        <p:grpSpPr>
          <a:xfrm>
            <a:off x="2374331" y="3169663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BC6489-7BB0-EB53-904F-4C89C4F9F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F6C16F-CAA7-D5CE-077F-4BE86675D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0085AA-2CF8-F01C-BEB1-460C560240DB}"/>
              </a:ext>
            </a:extLst>
          </p:cNvPr>
          <p:cNvGrpSpPr/>
          <p:nvPr/>
        </p:nvGrpSpPr>
        <p:grpSpPr>
          <a:xfrm>
            <a:off x="2165417" y="4103760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BF8876-E709-A6A2-99AE-3D0C2F08627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6787BA-DB1D-5692-6071-6EBDECAE4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126DF0-517C-DCF7-02A2-71D659453FAF}"/>
              </a:ext>
            </a:extLst>
          </p:cNvPr>
          <p:cNvGrpSpPr/>
          <p:nvPr/>
        </p:nvGrpSpPr>
        <p:grpSpPr>
          <a:xfrm>
            <a:off x="2127010" y="546459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7A7E1-9788-A351-98B9-A8C209735B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5F42F5-901D-869A-C90E-186B1B70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B46443-6460-77D9-9F8B-11DBC6EA7BDE}"/>
              </a:ext>
            </a:extLst>
          </p:cNvPr>
          <p:cNvGrpSpPr/>
          <p:nvPr/>
        </p:nvGrpSpPr>
        <p:grpSpPr>
          <a:xfrm>
            <a:off x="7571011" y="3078902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C7D6D3-A345-3904-78E6-D77025B50CA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F190D8-1EAE-85EE-0FDE-79BC390D9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201240C-DD15-2762-CDBE-E93FE3742039}"/>
              </a:ext>
            </a:extLst>
          </p:cNvPr>
          <p:cNvSpPr txBox="1"/>
          <p:nvPr/>
        </p:nvSpPr>
        <p:spPr>
          <a:xfrm>
            <a:off x="2113143" y="5089835"/>
            <a:ext cx="14642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Radon</a:t>
            </a:r>
            <a:r>
              <a:rPr lang="en-US" dirty="0"/>
              <a:t> 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135964-999D-BA5C-6D7F-523EF5991DD5}"/>
              </a:ext>
            </a:extLst>
          </p:cNvPr>
          <p:cNvSpPr txBox="1"/>
          <p:nvPr/>
        </p:nvSpPr>
        <p:spPr>
          <a:xfrm>
            <a:off x="4999035" y="1564603"/>
            <a:ext cx="300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dataclass</a:t>
            </a:r>
            <a:r>
              <a:rPr lang="en-US" dirty="0"/>
              <a:t> is like a </a:t>
            </a:r>
            <a:r>
              <a:rPr lang="en-US" b="1" dirty="0"/>
              <a:t>struct</a:t>
            </a:r>
            <a:r>
              <a:rPr lang="en-US" dirty="0"/>
              <a:t> in "C/C++" (a class with no methods/member functions)</a:t>
            </a:r>
          </a:p>
        </p:txBody>
      </p:sp>
    </p:spTree>
    <p:extLst>
      <p:ext uri="{BB962C8B-B14F-4D97-AF65-F5344CB8AC3E}">
        <p14:creationId xmlns:p14="http://schemas.microsoft.com/office/powerpoint/2010/main" val="15553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readily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vertical</a:t>
                </a:r>
                <a:r>
                  <a:rPr lang="en-US" sz="2400" dirty="0"/>
                  <a:t> line since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neither</a:t>
                </a:r>
                <a:r>
                  <a:rPr lang="en-US" sz="2400" dirty="0"/>
                  <a:t> of the two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also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but it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  <a:blipFill>
                <a:blip r:embed="rId2"/>
                <a:stretch>
                  <a:fillRect l="-1005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1814-A5A6-438C-93CF-1773D17E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C74AC-71E0-B41F-CB2E-C657E92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Radon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8C2876-4C13-837F-9C18-EDF260EF26D4}"/>
                  </a:ext>
                </a:extLst>
              </p:cNvPr>
              <p:cNvSpPr txBox="1"/>
              <p:nvPr/>
            </p:nvSpPr>
            <p:spPr>
              <a:xfrm>
                <a:off x="6593976" y="2338899"/>
                <a:ext cx="762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 ?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8C2876-4C13-837F-9C18-EDF260EF2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976" y="2338899"/>
                <a:ext cx="76200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4C97F0-760E-60FE-6556-22CE054F4095}"/>
                  </a:ext>
                </a:extLst>
              </p:cNvPr>
              <p:cNvSpPr txBox="1"/>
              <p:nvPr/>
            </p:nvSpPr>
            <p:spPr>
              <a:xfrm>
                <a:off x="2176265" y="5046111"/>
                <a:ext cx="4798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make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term “disappear”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4C97F0-760E-60FE-6556-22CE054F4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65" y="5046111"/>
                <a:ext cx="479871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664AAC-6DDE-93E8-30C8-1E509020B92F}"/>
                  </a:ext>
                </a:extLst>
              </p:cNvPr>
              <p:cNvSpPr txBox="1"/>
              <p:nvPr/>
            </p:nvSpPr>
            <p:spPr>
              <a:xfrm>
                <a:off x="2172644" y="5528732"/>
                <a:ext cx="4798712" cy="459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make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term “disappear”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664AAC-6DDE-93E8-30C8-1E509020B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644" y="5528732"/>
                <a:ext cx="4798712" cy="459741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5" y="3225019"/>
            <a:ext cx="4853068" cy="3259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6447EE-1827-48AF-B099-579859F2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5" y="504824"/>
            <a:ext cx="2857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3287-E9D8-4FF8-844F-C0B01DAB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4" y="416901"/>
            <a:ext cx="2762052" cy="255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071A-10CF-43D5-B97C-B3D90EBBDB38}"/>
              </a:ext>
            </a:extLst>
          </p:cNvPr>
          <p:cNvSpPr txBox="1"/>
          <p:nvPr/>
        </p:nvSpPr>
        <p:spPr>
          <a:xfrm>
            <a:off x="6042074" y="3453563"/>
            <a:ext cx="2644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care about the “Radon” transform?</a:t>
            </a:r>
          </a:p>
          <a:p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Because it is the basis for all CAT and PET scans in the medical field</a:t>
            </a:r>
          </a:p>
          <a:p>
            <a:endParaRPr lang="en-US" dirty="0"/>
          </a:p>
          <a:p>
            <a:r>
              <a:rPr lang="en-US" dirty="0"/>
              <a:t>It is also the foundation for </a:t>
            </a:r>
            <a:r>
              <a:rPr lang="en-US" u="sng" dirty="0"/>
              <a:t>computer vision</a:t>
            </a:r>
            <a:r>
              <a:rPr lang="en-US" dirty="0"/>
              <a:t> in autonomous vehicles and fingerprint recognition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5C5E15-571B-4044-B35E-DB0F14DD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5BEF-19FB-7A00-3E85-1799D2A2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389" y="504824"/>
            <a:ext cx="1310652" cy="1769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3A8A8-A96D-19FC-E2A2-D18F99DB9D3D}"/>
              </a:ext>
            </a:extLst>
          </p:cNvPr>
          <p:cNvSpPr txBox="1"/>
          <p:nvPr/>
        </p:nvSpPr>
        <p:spPr>
          <a:xfrm>
            <a:off x="3500067" y="2221247"/>
            <a:ext cx="147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Johann Radon</a:t>
            </a:r>
          </a:p>
          <a:p>
            <a:pPr algn="ctr"/>
            <a:r>
              <a:rPr lang="en-US" sz="1600" dirty="0"/>
              <a:t>(1887 – 1956)</a:t>
            </a:r>
          </a:p>
        </p:txBody>
      </p:sp>
    </p:spTree>
    <p:extLst>
      <p:ext uri="{BB962C8B-B14F-4D97-AF65-F5344CB8AC3E}">
        <p14:creationId xmlns:p14="http://schemas.microsoft.com/office/powerpoint/2010/main" val="23765971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94045-1057-EDFC-1ACF-13112411B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04" y="1524504"/>
            <a:ext cx="5523992" cy="519697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2CA6DC-17F8-982C-2211-466C0CAC5306}"/>
              </a:ext>
            </a:extLst>
          </p:cNvPr>
          <p:cNvGrpSpPr/>
          <p:nvPr/>
        </p:nvGrpSpPr>
        <p:grpSpPr>
          <a:xfrm>
            <a:off x="7236163" y="194728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C2D1ACA-1CE5-891E-131B-27F5B396B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82ACA8-D6B8-D531-C9FE-7C4C2F177B1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D602AC-3D05-5F50-73A8-569FA0DF50B1}"/>
              </a:ext>
            </a:extLst>
          </p:cNvPr>
          <p:cNvGrpSpPr/>
          <p:nvPr/>
        </p:nvGrpSpPr>
        <p:grpSpPr>
          <a:xfrm>
            <a:off x="6848041" y="214706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223A1F-DF32-E72B-B8D0-4AAA66D95F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906A15-7BC1-C2AF-ACFD-E17CB69855B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B21F3-542E-B339-F180-C4A7F740BFE5}"/>
              </a:ext>
            </a:extLst>
          </p:cNvPr>
          <p:cNvGrpSpPr/>
          <p:nvPr/>
        </p:nvGrpSpPr>
        <p:grpSpPr>
          <a:xfrm>
            <a:off x="3608790" y="2379079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96B605-B40D-E3D8-8B6A-8EB08DD918B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99F80B-16F8-0ECA-0B9B-616D65378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F10285-9181-CE49-70B5-47F735D606B6}"/>
              </a:ext>
            </a:extLst>
          </p:cNvPr>
          <p:cNvGrpSpPr/>
          <p:nvPr/>
        </p:nvGrpSpPr>
        <p:grpSpPr>
          <a:xfrm>
            <a:off x="4417396" y="3067469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8D97B4-E0CD-0985-1335-5B89E974389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DC0E54F-D161-3D9F-7FEE-0FF69638A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288E82-AB58-4C29-0605-27462E7F627A}"/>
              </a:ext>
            </a:extLst>
          </p:cNvPr>
          <p:cNvGrpSpPr/>
          <p:nvPr/>
        </p:nvGrpSpPr>
        <p:grpSpPr>
          <a:xfrm>
            <a:off x="3827948" y="4294255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C0893E-3F51-F08D-71C7-D990FE4EFF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39A85F7-2A9A-85DB-73E5-4EAAF3600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816212-1246-C576-77DB-51BC92635525}"/>
              </a:ext>
            </a:extLst>
          </p:cNvPr>
          <p:cNvGrpSpPr/>
          <p:nvPr/>
        </p:nvGrpSpPr>
        <p:grpSpPr>
          <a:xfrm>
            <a:off x="6061448" y="4709806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697C77-BB35-2C9C-DA12-ADAE35FF20C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CE49D77-DBA9-5C55-5120-3374D72B4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A652FA-239D-25E6-B5A7-B677215D371C}"/>
              </a:ext>
            </a:extLst>
          </p:cNvPr>
          <p:cNvGrpSpPr/>
          <p:nvPr/>
        </p:nvGrpSpPr>
        <p:grpSpPr>
          <a:xfrm>
            <a:off x="5481736" y="5626432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4ACF3F-26BB-1E48-9446-77BBF1F4C9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C96DC9-60A6-3516-2A69-0E235D385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F16A1-7DA6-590C-C85B-32F0BEDA7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09" y="1365875"/>
            <a:ext cx="8552381" cy="49904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B5DC3-829E-546B-3343-03CF7260B430}"/>
              </a:ext>
            </a:extLst>
          </p:cNvPr>
          <p:cNvGrpSpPr/>
          <p:nvPr/>
        </p:nvGrpSpPr>
        <p:grpSpPr>
          <a:xfrm>
            <a:off x="2803037" y="1350761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ECB2318-BF75-11F3-3C59-41DFC3E20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DE6056-C4F8-7AC0-7531-C549178D3C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51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F6501-6665-1383-A310-50D9CE61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9" y="1783289"/>
            <a:ext cx="8504762" cy="15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7D2C7A-FB72-51C7-6FFE-27357899B85E}"/>
              </a:ext>
            </a:extLst>
          </p:cNvPr>
          <p:cNvGrpSpPr/>
          <p:nvPr/>
        </p:nvGrpSpPr>
        <p:grpSpPr>
          <a:xfrm>
            <a:off x="2659763" y="177118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FF2467-26A1-6157-EF57-9A31A04CD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EDEF97-DCA7-2B47-C6DA-0FD08177F6F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6F53F5-E0F8-C0C1-9004-7A774E4050A0}"/>
              </a:ext>
            </a:extLst>
          </p:cNvPr>
          <p:cNvGrpSpPr/>
          <p:nvPr/>
        </p:nvGrpSpPr>
        <p:grpSpPr>
          <a:xfrm>
            <a:off x="5259126" y="267084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85109-ABBA-77C3-7726-15746A739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7EB5F9-1CBA-6840-29F7-BD611B76B11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0FCA7F-A096-F154-4623-E45C6F5A87A0}"/>
              </a:ext>
            </a:extLst>
          </p:cNvPr>
          <p:cNvSpPr txBox="1"/>
          <p:nvPr/>
        </p:nvSpPr>
        <p:spPr>
          <a:xfrm>
            <a:off x="1132694" y="3818375"/>
            <a:ext cx="7251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working in a new "geometry" build up a toolbox of common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point where two lines intersect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tangent to another line that passes through a given point</a:t>
            </a:r>
          </a:p>
        </p:txBody>
      </p:sp>
    </p:spTree>
    <p:extLst>
      <p:ext uri="{BB962C8B-B14F-4D97-AF65-F5344CB8AC3E}">
        <p14:creationId xmlns:p14="http://schemas.microsoft.com/office/powerpoint/2010/main" val="22218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802792-34DF-4158-8982-795E88192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22" y="1424951"/>
            <a:ext cx="4990156" cy="499474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694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prng_seed = 2019</a:t>
            </a:r>
            <a:r>
              <a:rPr lang="en-US" sz="3200" b="1" dirty="0">
                <a:latin typeface="+mn-lt"/>
              </a:rPr>
              <a:t> 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B017D-0263-558B-7296-12AE7414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807" y="2014641"/>
            <a:ext cx="3752381" cy="25523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4045B2-EB61-3C19-A74E-518446EC47F8}"/>
              </a:ext>
            </a:extLst>
          </p:cNvPr>
          <p:cNvGrpSpPr/>
          <p:nvPr/>
        </p:nvGrpSpPr>
        <p:grpSpPr>
          <a:xfrm>
            <a:off x="4780133" y="398849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6B013EB-CA58-CBDE-40B7-658F10643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260BC6-1051-507E-FF5C-8E195CD7F17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96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F5432E-62B6-AB07-633D-01DBDA43A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9" t="30404" r="7158" b="3619"/>
          <a:stretch/>
        </p:blipFill>
        <p:spPr>
          <a:xfrm>
            <a:off x="2637020" y="1603456"/>
            <a:ext cx="3680085" cy="1705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Numpy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Linearly Spaced </a:t>
            </a:r>
            <a:r>
              <a:rPr lang="en-US" sz="3200" dirty="0">
                <a:latin typeface="+mn-lt"/>
              </a:rPr>
              <a:t>Array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70808-80BC-5012-F4AB-16C44D646C40}"/>
              </a:ext>
            </a:extLst>
          </p:cNvPr>
          <p:cNvSpPr txBox="1"/>
          <p:nvPr/>
        </p:nvSpPr>
        <p:spPr>
          <a:xfrm>
            <a:off x="351020" y="1761044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Creates a "street" of </a:t>
            </a:r>
            <a:r>
              <a:rPr lang="en-US" i="1" dirty="0">
                <a:solidFill>
                  <a:srgbClr val="7030A0"/>
                </a:solidFill>
              </a:rPr>
              <a:t>mailboxes</a:t>
            </a:r>
            <a:r>
              <a:rPr lang="en-US" dirty="0">
                <a:solidFill>
                  <a:srgbClr val="7030A0"/>
                </a:solidFill>
              </a:rPr>
              <a:t> where the </a:t>
            </a:r>
            <a:r>
              <a:rPr lang="en-US" b="1" dirty="0">
                <a:solidFill>
                  <a:srgbClr val="7030A0"/>
                </a:solidFill>
              </a:rPr>
              <a:t>values</a:t>
            </a:r>
            <a:r>
              <a:rPr lang="en-US" dirty="0">
                <a:solidFill>
                  <a:srgbClr val="7030A0"/>
                </a:solidFill>
              </a:rPr>
              <a:t> inside are </a:t>
            </a:r>
            <a:r>
              <a:rPr lang="en-US" u="sng" dirty="0">
                <a:solidFill>
                  <a:srgbClr val="7030A0"/>
                </a:solidFill>
              </a:rPr>
              <a:t>equally</a:t>
            </a:r>
            <a:r>
              <a:rPr lang="en-US" dirty="0">
                <a:solidFill>
                  <a:srgbClr val="7030A0"/>
                </a:solidFill>
              </a:rPr>
              <a:t> spaced between [start, stop]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2F8190-8CD4-8C44-5496-70F39B63E23D}"/>
              </a:ext>
            </a:extLst>
          </p:cNvPr>
          <p:cNvSpPr/>
          <p:nvPr/>
        </p:nvSpPr>
        <p:spPr>
          <a:xfrm>
            <a:off x="3230381" y="1761044"/>
            <a:ext cx="2375939" cy="3012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D7A19-E956-00EA-A52F-4D8FC95CA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59" b="9875"/>
          <a:stretch/>
        </p:blipFill>
        <p:spPr>
          <a:xfrm>
            <a:off x="1393305" y="3930171"/>
            <a:ext cx="6192500" cy="1181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F807C9-B096-BAA5-BDC5-5FC2AF21FE9A}"/>
              </a:ext>
            </a:extLst>
          </p:cNvPr>
          <p:cNvSpPr txBox="1"/>
          <p:nvPr/>
        </p:nvSpPr>
        <p:spPr>
          <a:xfrm>
            <a:off x="2214171" y="5569544"/>
            <a:ext cx="452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np.linspace() </a:t>
            </a:r>
            <a:r>
              <a:rPr lang="en-US" dirty="0">
                <a:solidFill>
                  <a:srgbClr val="7030A0"/>
                </a:solidFill>
              </a:rPr>
              <a:t>figures out the </a:t>
            </a:r>
            <a:r>
              <a:rPr lang="en-US" i="1" dirty="0">
                <a:solidFill>
                  <a:srgbClr val="7030A0"/>
                </a:solidFill>
              </a:rPr>
              <a:t>step</a:t>
            </a:r>
            <a:r>
              <a:rPr lang="en-US" dirty="0">
                <a:solidFill>
                  <a:srgbClr val="7030A0"/>
                </a:solidFill>
              </a:rPr>
              <a:t> size based on the range of the linear space and the </a:t>
            </a:r>
            <a:r>
              <a:rPr lang="en-US" u="sng" dirty="0">
                <a:solidFill>
                  <a:srgbClr val="7030A0"/>
                </a:solidFill>
              </a:rPr>
              <a:t>number</a:t>
            </a:r>
            <a:r>
              <a:rPr lang="en-US" dirty="0">
                <a:solidFill>
                  <a:srgbClr val="7030A0"/>
                </a:solidFill>
              </a:rPr>
              <a:t> of elements you request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EAC46-0668-0585-1260-685A77381D44}"/>
              </a:ext>
            </a:extLst>
          </p:cNvPr>
          <p:cNvSpPr txBox="1"/>
          <p:nvPr/>
        </p:nvSpPr>
        <p:spPr>
          <a:xfrm>
            <a:off x="1918740" y="3859967"/>
            <a:ext cx="72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Index [0]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84D79-F361-224B-DF27-23F5F14606CA}"/>
              </a:ext>
            </a:extLst>
          </p:cNvPr>
          <p:cNvSpPr txBox="1"/>
          <p:nvPr/>
        </p:nvSpPr>
        <p:spPr>
          <a:xfrm>
            <a:off x="6333347" y="3859967"/>
            <a:ext cx="72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Index [6]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855434-057D-75BA-E11E-9627F3A5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381" y="3541930"/>
            <a:ext cx="3095238" cy="419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3A08E2-A4AA-C88F-2C3C-0D862C936A84}"/>
              </a:ext>
            </a:extLst>
          </p:cNvPr>
          <p:cNvSpPr txBox="1"/>
          <p:nvPr/>
        </p:nvSpPr>
        <p:spPr>
          <a:xfrm>
            <a:off x="6128748" y="1761044"/>
            <a:ext cx="2770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You must provide </a:t>
            </a:r>
            <a:r>
              <a:rPr lang="en-US" b="1" i="1" dirty="0">
                <a:solidFill>
                  <a:srgbClr val="7030A0"/>
                </a:solidFill>
              </a:rPr>
              <a:t>both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start and stop values!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 The stop value is </a:t>
            </a:r>
            <a:r>
              <a:rPr lang="en-US" u="sng" dirty="0">
                <a:solidFill>
                  <a:srgbClr val="7030A0"/>
                </a:solidFill>
              </a:rPr>
              <a:t>inclusive</a:t>
            </a:r>
            <a:endParaRPr lang="en-US" b="1" u="sng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4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 animBg="1"/>
      <p:bldP spid="6" grpId="0"/>
      <p:bldP spid="7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41B701-E6EA-9675-5CEB-5D26B2A1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22" y="1424949"/>
            <a:ext cx="4990157" cy="499474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37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60D1E-BFEE-DB82-4BB3-12B9F8F5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22" y="1424949"/>
            <a:ext cx="4990157" cy="499474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B360AE3-D182-50AB-D90B-E3771DDE7B52}"/>
              </a:ext>
            </a:extLst>
          </p:cNvPr>
          <p:cNvSpPr/>
          <p:nvPr/>
        </p:nvSpPr>
        <p:spPr>
          <a:xfrm>
            <a:off x="4505481" y="5283229"/>
            <a:ext cx="2300990" cy="936885"/>
          </a:xfrm>
          <a:prstGeom prst="wedgeRoundRectCallout">
            <a:avLst>
              <a:gd name="adj1" fmla="val -50476"/>
              <a:gd name="adj2" fmla="val -180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Incenter falls on the Euler Line only in isosceles triangles</a:t>
            </a:r>
          </a:p>
        </p:txBody>
      </p:sp>
    </p:spTree>
    <p:extLst>
      <p:ext uri="{BB962C8B-B14F-4D97-AF65-F5344CB8AC3E}">
        <p14:creationId xmlns:p14="http://schemas.microsoft.com/office/powerpoint/2010/main" val="22721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7E596F-C0A4-980C-4735-108B7896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807" y="2014640"/>
            <a:ext cx="3733333" cy="25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prng_seed = 2020</a:t>
            </a:r>
            <a:r>
              <a:rPr lang="en-US" sz="3200" b="1" dirty="0">
                <a:latin typeface="+mn-lt"/>
              </a:rPr>
              <a:t> 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4045B2-EB61-3C19-A74E-518446EC47F8}"/>
              </a:ext>
            </a:extLst>
          </p:cNvPr>
          <p:cNvGrpSpPr/>
          <p:nvPr/>
        </p:nvGrpSpPr>
        <p:grpSpPr>
          <a:xfrm>
            <a:off x="4780133" y="4003610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6B013EB-CA58-CBDE-40B7-658F10643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260BC6-1051-507E-FF5C-8E195CD7F17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70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CFF64-02D2-FD35-E247-A46DA386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21" y="1424948"/>
            <a:ext cx="4990157" cy="499474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443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Intersection of Radon Projection and Circle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628650" y="2010100"/>
            <a:ext cx="7886700" cy="405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4899B7-7AF2-492E-A4A7-BEBD893D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D2392-F3CF-1996-48D6-60528C0102EB}"/>
              </a:ext>
            </a:extLst>
          </p:cNvPr>
          <p:cNvSpPr/>
          <p:nvPr/>
        </p:nvSpPr>
        <p:spPr>
          <a:xfrm>
            <a:off x="2759869" y="1409699"/>
            <a:ext cx="2066964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989F8-9AB4-E734-BCD3-776E05D6D311}"/>
              </a:ext>
            </a:extLst>
          </p:cNvPr>
          <p:cNvSpPr/>
          <p:nvPr/>
        </p:nvSpPr>
        <p:spPr>
          <a:xfrm>
            <a:off x="5025882" y="1402469"/>
            <a:ext cx="1344938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051EB-D793-D2D7-9EC7-BCA1A38AE4E4}"/>
                  </a:ext>
                </a:extLst>
              </p:cNvPr>
              <p:cNvSpPr txBox="1"/>
              <p:nvPr/>
            </p:nvSpPr>
            <p:spPr>
              <a:xfrm>
                <a:off x="6682546" y="1265395"/>
                <a:ext cx="19874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Find Cartesian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intersection point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B051EB-D793-D2D7-9EC7-BCA1A38AE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546" y="1265395"/>
                <a:ext cx="1987497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8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1" b="3684"/>
          <a:stretch/>
        </p:blipFill>
        <p:spPr>
          <a:xfrm>
            <a:off x="792703" y="366108"/>
            <a:ext cx="7558594" cy="599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B8780-C284-4870-8154-E0CF1036B0EA}"/>
              </a:ext>
            </a:extLst>
          </p:cNvPr>
          <p:cNvSpPr/>
          <p:nvPr/>
        </p:nvSpPr>
        <p:spPr>
          <a:xfrm>
            <a:off x="1296748" y="5857793"/>
            <a:ext cx="2798888" cy="3487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AE84-B127-415A-A800-0F73181C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4027776-5CDF-E48E-CC17-32093033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– </a:t>
            </a:r>
            <a:r>
              <a:rPr lang="en-US" sz="2400" b="1" dirty="0"/>
              <a:t>consider the random walk experiment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plot_ellipse.py </a:t>
                </a:r>
                <a:r>
                  <a:rPr lang="en-US" sz="2400" dirty="0"/>
                  <a:t>that displays the full 2D graph of an ellipse having these parameters:</a:t>
                </a:r>
              </a:p>
              <a:p>
                <a:pPr lvl="1"/>
                <a:r>
                  <a:rPr lang="en-US" sz="2000" dirty="0"/>
                  <a:t>A major axis of length 100 (along the x-axis)</a:t>
                </a:r>
              </a:p>
              <a:p>
                <a:pPr lvl="1"/>
                <a:r>
                  <a:rPr lang="en-US" sz="2000" dirty="0"/>
                  <a:t>A minor axis of length 50 (along the y-axis)</a:t>
                </a:r>
              </a:p>
              <a:p>
                <a:pPr lvl="1"/>
                <a:r>
                  <a:rPr lang="en-US" sz="2000" dirty="0"/>
                  <a:t>Centered at the origin</a:t>
                </a:r>
              </a:p>
              <a:p>
                <a:r>
                  <a:rPr lang="en-US" sz="2400" dirty="0"/>
                  <a:t>First, calculate the points on the perimeter of the ellipse using polar coordinates</a:t>
                </a:r>
              </a:p>
              <a:p>
                <a:pPr lvl="1"/>
                <a:r>
                  <a:rPr lang="en-US" sz="2000" dirty="0"/>
                  <a:t>Sweep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through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Then find the radius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using a formula that converts the Cartesian coordinates for an ellipse into polar coordinates</a:t>
                </a:r>
              </a:p>
              <a:p>
                <a:r>
                  <a:rPr lang="en-US" sz="2400" dirty="0"/>
                  <a:t>Second, convert the theta and radius arrays to Cartesian coordinates and graph them using a line plot</a:t>
                </a:r>
              </a:p>
              <a:p>
                <a:r>
                  <a:rPr lang="en-US" sz="2400" dirty="0"/>
                  <a:t>Upload your solution to the BNL QIS102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62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6246-A6D4-0490-8953-17C0B54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232014-7C6E-453B-9704-B4FED0E43731}"/>
</file>

<file path=customXml/itemProps2.xml><?xml version="1.0" encoding="utf-8"?>
<ds:datastoreItem xmlns:ds="http://schemas.openxmlformats.org/officeDocument/2006/customXml" ds:itemID="{4FCAF522-932D-4DFA-B1B9-70C490C94C66}"/>
</file>

<file path=customXml/itemProps3.xml><?xml version="1.0" encoding="utf-8"?>
<ds:datastoreItem xmlns:ds="http://schemas.openxmlformats.org/officeDocument/2006/customXml" ds:itemID="{E4D40446-B696-4DAB-B6CF-1E128A03E94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9773</TotalTime>
  <Words>3566</Words>
  <Application>Microsoft Office PowerPoint</Application>
  <PresentationFormat>On-screen Show (4:3)</PresentationFormat>
  <Paragraphs>660</Paragraphs>
  <Slides>100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</vt:lpstr>
      <vt:lpstr>Calibri</vt:lpstr>
      <vt:lpstr>Calibri Light</vt:lpstr>
      <vt:lpstr>Cambria Math</vt:lpstr>
      <vt:lpstr>Consolas</vt:lpstr>
      <vt:lpstr>Linux Libertine</vt:lpstr>
      <vt:lpstr>Wingdings</vt:lpstr>
      <vt:lpstr>Office Theme</vt:lpstr>
      <vt:lpstr>PowerPoint Presentation</vt:lpstr>
      <vt:lpstr>Session 06 – Part 1 of 3 – Topics</vt:lpstr>
      <vt:lpstr>Python User Interfaces via Qt</vt:lpstr>
      <vt:lpstr>Python User Interfaces via Qt6</vt:lpstr>
      <vt:lpstr>Python User Interfaces via PyQt6</vt:lpstr>
      <vt:lpstr>PowerPoint Presentation</vt:lpstr>
      <vt:lpstr>Matplotlib Container Hierarchy</vt:lpstr>
      <vt:lpstr>Cartesian Coordinates</vt:lpstr>
      <vt:lpstr>A Numpy Linearly Spaced Array</vt:lpstr>
      <vt:lpstr>Line Graphs using matplotlib</vt:lpstr>
      <vt:lpstr>Open line_graphs.py</vt:lpstr>
      <vt:lpstr>Run line_graphs.py</vt:lpstr>
      <vt:lpstr>Various Colors in RGB Values</vt:lpstr>
      <vt:lpstr>Predefined Color “Names”</vt:lpstr>
      <vt:lpstr>Alpha Blending = Opacity</vt:lpstr>
      <vt:lpstr>Open plot_parabola.py</vt:lpstr>
      <vt:lpstr>Run plot_parabola.py</vt:lpstr>
      <vt:lpstr>PowerPoint Presentation</vt:lpstr>
      <vt:lpstr>PowerPoint Presentation</vt:lpstr>
      <vt:lpstr>PowerPoint Presentation</vt:lpstr>
      <vt:lpstr>PowerPoint Presentation</vt:lpstr>
      <vt:lpstr>Open plot_quintic.py</vt:lpstr>
      <vt:lpstr>Run plot_quintic.py</vt:lpstr>
      <vt:lpstr>Symbolic Algebra &amp; Calculus</vt:lpstr>
      <vt:lpstr>Symbolic Algebra &amp; Calculus</vt:lpstr>
      <vt:lpstr>Symbolic Algebra &amp; Calculus</vt:lpstr>
      <vt:lpstr>Open plot_polynomial.py</vt:lpstr>
      <vt:lpstr>View plot_polynomial.py</vt:lpstr>
      <vt:lpstr>View plot_polynomial.py</vt:lpstr>
      <vt:lpstr>Run plot_polynomial.py</vt:lpstr>
      <vt:lpstr>The Thermodynamics of Calculation</vt:lpstr>
      <vt:lpstr>Session 06 – Part 2 of 3 – Topics</vt:lpstr>
      <vt:lpstr>Cartesian Coordinates</vt:lpstr>
      <vt:lpstr>Polar Coordinates</vt:lpstr>
      <vt:lpstr>Polar Coordinates</vt:lpstr>
      <vt:lpstr>Polar Coordinates</vt:lpstr>
      <vt:lpstr>Polar to Cartesian Coordinate Conversion</vt:lpstr>
      <vt:lpstr>Open plot_circle.py</vt:lpstr>
      <vt:lpstr>Run plot_circle.py</vt:lpstr>
      <vt:lpstr>Drawing the Olympic Rings</vt:lpstr>
      <vt:lpstr>Open plot_rings.py</vt:lpstr>
      <vt:lpstr>Run plot_rings.py</vt:lpstr>
      <vt:lpstr>Parametric Curves</vt:lpstr>
      <vt:lpstr>Parametric Curves</vt:lpstr>
      <vt:lpstr>Parametric Curves</vt:lpstr>
      <vt:lpstr>Parametric Curves Using Polar Graphs</vt:lpstr>
      <vt:lpstr>Open plot_rose_curves.py</vt:lpstr>
      <vt:lpstr>Run plot_rose_curves.py</vt:lpstr>
      <vt:lpstr>The Superposition of Waves</vt:lpstr>
      <vt:lpstr>Open plot_superposition.py</vt:lpstr>
      <vt:lpstr>Run plot_superposition.py</vt:lpstr>
      <vt:lpstr>Parametric Curves</vt:lpstr>
      <vt:lpstr>Temperature Conversion</vt:lpstr>
      <vt:lpstr>Open fahrenheit_to_celsius.py</vt:lpstr>
      <vt:lpstr>Run fahrenheit_to_celsius.py</vt:lpstr>
      <vt:lpstr>How did we calculate absolute zero in 1779? (PV = nRT)</vt:lpstr>
      <vt:lpstr>Infinite Series (Sums)</vt:lpstr>
      <vt:lpstr>Open basel_problem.py</vt:lpstr>
      <vt:lpstr>Run basel_problem.py</vt:lpstr>
      <vt:lpstr>Session 06 – Part 3 of 3 – Topics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Run collatz_conjecture.py</vt:lpstr>
      <vt:lpstr>Random Walks</vt:lpstr>
      <vt:lpstr>Open random_walk.py</vt:lpstr>
      <vt:lpstr>Run random_walk.py</vt:lpstr>
      <vt:lpstr>PowerPoint Presentation</vt:lpstr>
      <vt:lpstr>PowerPoint Presentation</vt:lpstr>
      <vt:lpstr>Uniform Random Walk on 2-D Unit Lattice</vt:lpstr>
      <vt:lpstr>Open random_walk_lattice.py</vt:lpstr>
      <vt:lpstr>View random_walk_lattice.py</vt:lpstr>
      <vt:lpstr>View random_walk_lattice.py</vt:lpstr>
      <vt:lpstr>View random_walk_lattice.py</vt:lpstr>
      <vt:lpstr>View random_walk_lattice.py</vt:lpstr>
      <vt:lpstr>Run random_walk_lattice.py</vt:lpstr>
      <vt:lpstr>The Euler Line</vt:lpstr>
      <vt:lpstr>The Euler Line</vt:lpstr>
      <vt:lpstr>Open euler_line.py</vt:lpstr>
      <vt:lpstr>The Radon Projection</vt:lpstr>
      <vt:lpstr>PowerPoint Presentation</vt:lpstr>
      <vt:lpstr>View euler_line.py</vt:lpstr>
      <vt:lpstr>View euler_line.py</vt:lpstr>
      <vt:lpstr>View euler_line.py</vt:lpstr>
      <vt:lpstr>Run euler_line.py</vt:lpstr>
      <vt:lpstr>Set prng_seed = 2019 </vt:lpstr>
      <vt:lpstr>Run euler_line.py</vt:lpstr>
      <vt:lpstr>The Incenter</vt:lpstr>
      <vt:lpstr>Set prng_seed = 2020 </vt:lpstr>
      <vt:lpstr>Run euler_line.py</vt:lpstr>
      <vt:lpstr>Intersection of Radon Projection and Circle </vt:lpstr>
      <vt:lpstr>PowerPoint Presentation</vt:lpstr>
      <vt:lpstr>Session 06 – Now You Know…</vt:lpstr>
      <vt:lpstr>Session 06 – Now You Know…</vt:lpstr>
      <vt:lpstr>Task 06-01</vt:lpstr>
      <vt:lpstr>Task 06-01</vt:lpstr>
      <vt:lpstr>Task 06-02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942</cp:revision>
  <cp:lastPrinted>2015-06-01T00:45:11Z</cp:lastPrinted>
  <dcterms:created xsi:type="dcterms:W3CDTF">2014-09-21T17:58:26Z</dcterms:created>
  <dcterms:modified xsi:type="dcterms:W3CDTF">2024-06-13T16:15:53Z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